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9" r:id="rId2"/>
    <p:sldId id="256" r:id="rId3"/>
    <p:sldId id="260" r:id="rId4"/>
    <p:sldId id="257" r:id="rId5"/>
    <p:sldId id="258" r:id="rId6"/>
    <p:sldId id="261" r:id="rId7"/>
    <p:sldId id="262" r:id="rId8"/>
    <p:sldId id="263" r:id="rId9"/>
    <p:sldId id="264" r:id="rId10"/>
    <p:sldId id="265"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cob Willette" initials="JW" lastIdx="1" clrIdx="0">
    <p:extLst>
      <p:ext uri="{19B8F6BF-5375-455C-9EA6-DF929625EA0E}">
        <p15:presenceInfo xmlns:p15="http://schemas.microsoft.com/office/powerpoint/2012/main" userId="S::jacob.willette@savant.com::200771e2-a5cf-4359-aa85-36f21144cbd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81"/>
  </p:normalViewPr>
  <p:slideViewPr>
    <p:cSldViewPr snapToGrid="0" snapToObjects="1">
      <p:cViewPr varScale="1">
        <p:scale>
          <a:sx n="87" d="100"/>
          <a:sy n="87" d="100"/>
        </p:scale>
        <p:origin x="246"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1-09-21T11:56:09.574" idx="1">
    <p:pos x="10" y="10"/>
    <p:text/>
    <p:extLst>
      <p:ext uri="{C676402C-5697-4E1C-873F-D02D1690AC5C}">
        <p15:threadingInfo xmlns:p15="http://schemas.microsoft.com/office/powerpoint/2012/main" timeZoneBias="240"/>
      </p:ext>
    </p:extLst>
  </p:cm>
</p:cmLst>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5D6893-2A12-EE4F-AFA3-56641CC3E2F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9E0F854-0027-2049-AFA0-E3097E0C0F6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8F0DC73-63FC-264C-B3B7-150B34D4FCB0}"/>
              </a:ext>
            </a:extLst>
          </p:cNvPr>
          <p:cNvSpPr>
            <a:spLocks noGrp="1"/>
          </p:cNvSpPr>
          <p:nvPr>
            <p:ph type="dt" sz="half" idx="10"/>
          </p:nvPr>
        </p:nvSpPr>
        <p:spPr/>
        <p:txBody>
          <a:bodyPr/>
          <a:lstStyle/>
          <a:p>
            <a:fld id="{B429C2E2-AEC1-5A4E-A18D-22A9D7C149AD}" type="datetimeFigureOut">
              <a:rPr lang="en-US" smtClean="0"/>
              <a:t>10/5/2021</a:t>
            </a:fld>
            <a:endParaRPr lang="en-US"/>
          </a:p>
        </p:txBody>
      </p:sp>
      <p:sp>
        <p:nvSpPr>
          <p:cNvPr id="5" name="Footer Placeholder 4">
            <a:extLst>
              <a:ext uri="{FF2B5EF4-FFF2-40B4-BE49-F238E27FC236}">
                <a16:creationId xmlns:a16="http://schemas.microsoft.com/office/drawing/2014/main" id="{DA82E618-50B5-5847-9873-390F8B79E3B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0858D97-3851-2844-B570-4E92899DB19A}"/>
              </a:ext>
            </a:extLst>
          </p:cNvPr>
          <p:cNvSpPr>
            <a:spLocks noGrp="1"/>
          </p:cNvSpPr>
          <p:nvPr>
            <p:ph type="sldNum" sz="quarter" idx="12"/>
          </p:nvPr>
        </p:nvSpPr>
        <p:spPr/>
        <p:txBody>
          <a:bodyPr/>
          <a:lstStyle/>
          <a:p>
            <a:fld id="{F2BC6013-121F-3344-979F-C68B456DFE3B}" type="slidenum">
              <a:rPr lang="en-US" smtClean="0"/>
              <a:t>‹#›</a:t>
            </a:fld>
            <a:endParaRPr lang="en-US"/>
          </a:p>
        </p:txBody>
      </p:sp>
    </p:spTree>
    <p:extLst>
      <p:ext uri="{BB962C8B-B14F-4D97-AF65-F5344CB8AC3E}">
        <p14:creationId xmlns:p14="http://schemas.microsoft.com/office/powerpoint/2010/main" val="14549730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31FA87-0C72-EA45-A0B9-5C306855094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2229321-895A-DF44-8CDE-68B0F104970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84B70D-1781-9646-A72E-BC74F867824D}"/>
              </a:ext>
            </a:extLst>
          </p:cNvPr>
          <p:cNvSpPr>
            <a:spLocks noGrp="1"/>
          </p:cNvSpPr>
          <p:nvPr>
            <p:ph type="dt" sz="half" idx="10"/>
          </p:nvPr>
        </p:nvSpPr>
        <p:spPr/>
        <p:txBody>
          <a:bodyPr/>
          <a:lstStyle/>
          <a:p>
            <a:fld id="{B429C2E2-AEC1-5A4E-A18D-22A9D7C149AD}" type="datetimeFigureOut">
              <a:rPr lang="en-US" smtClean="0"/>
              <a:t>10/5/2021</a:t>
            </a:fld>
            <a:endParaRPr lang="en-US"/>
          </a:p>
        </p:txBody>
      </p:sp>
      <p:sp>
        <p:nvSpPr>
          <p:cNvPr id="5" name="Footer Placeholder 4">
            <a:extLst>
              <a:ext uri="{FF2B5EF4-FFF2-40B4-BE49-F238E27FC236}">
                <a16:creationId xmlns:a16="http://schemas.microsoft.com/office/drawing/2014/main" id="{00329A72-225D-3942-AD81-61A8A27640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24FA60D-20D0-DA45-997D-80B70A9CBC11}"/>
              </a:ext>
            </a:extLst>
          </p:cNvPr>
          <p:cNvSpPr>
            <a:spLocks noGrp="1"/>
          </p:cNvSpPr>
          <p:nvPr>
            <p:ph type="sldNum" sz="quarter" idx="12"/>
          </p:nvPr>
        </p:nvSpPr>
        <p:spPr/>
        <p:txBody>
          <a:bodyPr/>
          <a:lstStyle/>
          <a:p>
            <a:fld id="{F2BC6013-121F-3344-979F-C68B456DFE3B}" type="slidenum">
              <a:rPr lang="en-US" smtClean="0"/>
              <a:t>‹#›</a:t>
            </a:fld>
            <a:endParaRPr lang="en-US"/>
          </a:p>
        </p:txBody>
      </p:sp>
    </p:spTree>
    <p:extLst>
      <p:ext uri="{BB962C8B-B14F-4D97-AF65-F5344CB8AC3E}">
        <p14:creationId xmlns:p14="http://schemas.microsoft.com/office/powerpoint/2010/main" val="12993343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4C58E9-966C-6E47-BD5A-646C44DC567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19FB9F8-D531-064C-9885-E02DC851902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CF9AD85-8F68-D14B-886E-9C1D71F00656}"/>
              </a:ext>
            </a:extLst>
          </p:cNvPr>
          <p:cNvSpPr>
            <a:spLocks noGrp="1"/>
          </p:cNvSpPr>
          <p:nvPr>
            <p:ph type="dt" sz="half" idx="10"/>
          </p:nvPr>
        </p:nvSpPr>
        <p:spPr/>
        <p:txBody>
          <a:bodyPr/>
          <a:lstStyle/>
          <a:p>
            <a:fld id="{B429C2E2-AEC1-5A4E-A18D-22A9D7C149AD}" type="datetimeFigureOut">
              <a:rPr lang="en-US" smtClean="0"/>
              <a:t>10/5/2021</a:t>
            </a:fld>
            <a:endParaRPr lang="en-US"/>
          </a:p>
        </p:txBody>
      </p:sp>
      <p:sp>
        <p:nvSpPr>
          <p:cNvPr id="5" name="Footer Placeholder 4">
            <a:extLst>
              <a:ext uri="{FF2B5EF4-FFF2-40B4-BE49-F238E27FC236}">
                <a16:creationId xmlns:a16="http://schemas.microsoft.com/office/drawing/2014/main" id="{3C208A74-BFD8-CF48-91F0-DAC5A86CB0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7C42772-AD36-3F4D-8D25-1A1C37666547}"/>
              </a:ext>
            </a:extLst>
          </p:cNvPr>
          <p:cNvSpPr>
            <a:spLocks noGrp="1"/>
          </p:cNvSpPr>
          <p:nvPr>
            <p:ph type="sldNum" sz="quarter" idx="12"/>
          </p:nvPr>
        </p:nvSpPr>
        <p:spPr/>
        <p:txBody>
          <a:bodyPr/>
          <a:lstStyle/>
          <a:p>
            <a:fld id="{F2BC6013-121F-3344-979F-C68B456DFE3B}" type="slidenum">
              <a:rPr lang="en-US" smtClean="0"/>
              <a:t>‹#›</a:t>
            </a:fld>
            <a:endParaRPr lang="en-US"/>
          </a:p>
        </p:txBody>
      </p:sp>
    </p:spTree>
    <p:extLst>
      <p:ext uri="{BB962C8B-B14F-4D97-AF65-F5344CB8AC3E}">
        <p14:creationId xmlns:p14="http://schemas.microsoft.com/office/powerpoint/2010/main" val="30720847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DB91E-3FAD-734B-903A-7491D0345BB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5F74F2B-A689-ED4D-80F0-A20D61CB950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2437FA1-A076-D84C-B554-1C101688A07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4477FC3-D0F6-2942-BFE0-E72973E761C7}"/>
              </a:ext>
            </a:extLst>
          </p:cNvPr>
          <p:cNvSpPr>
            <a:spLocks noGrp="1"/>
          </p:cNvSpPr>
          <p:nvPr>
            <p:ph type="dt" sz="half" idx="10"/>
          </p:nvPr>
        </p:nvSpPr>
        <p:spPr/>
        <p:txBody>
          <a:bodyPr/>
          <a:lstStyle/>
          <a:p>
            <a:fld id="{B429C2E2-AEC1-5A4E-A18D-22A9D7C149AD}" type="datetimeFigureOut">
              <a:rPr lang="en-US" smtClean="0"/>
              <a:t>10/5/2021</a:t>
            </a:fld>
            <a:endParaRPr lang="en-US"/>
          </a:p>
        </p:txBody>
      </p:sp>
      <p:sp>
        <p:nvSpPr>
          <p:cNvPr id="6" name="Footer Placeholder 5">
            <a:extLst>
              <a:ext uri="{FF2B5EF4-FFF2-40B4-BE49-F238E27FC236}">
                <a16:creationId xmlns:a16="http://schemas.microsoft.com/office/drawing/2014/main" id="{6781BAD9-6D92-9E49-A5C8-5F202FFF581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E86503-5A08-B04D-97F8-587E23A5CF03}"/>
              </a:ext>
            </a:extLst>
          </p:cNvPr>
          <p:cNvSpPr>
            <a:spLocks noGrp="1"/>
          </p:cNvSpPr>
          <p:nvPr>
            <p:ph type="sldNum" sz="quarter" idx="12"/>
          </p:nvPr>
        </p:nvSpPr>
        <p:spPr/>
        <p:txBody>
          <a:bodyPr/>
          <a:lstStyle/>
          <a:p>
            <a:fld id="{F2BC6013-121F-3344-979F-C68B456DFE3B}" type="slidenum">
              <a:rPr lang="en-US" smtClean="0"/>
              <a:t>‹#›</a:t>
            </a:fld>
            <a:endParaRPr lang="en-US"/>
          </a:p>
        </p:txBody>
      </p:sp>
    </p:spTree>
    <p:extLst>
      <p:ext uri="{BB962C8B-B14F-4D97-AF65-F5344CB8AC3E}">
        <p14:creationId xmlns:p14="http://schemas.microsoft.com/office/powerpoint/2010/main" val="4554242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2CD494-3694-AF4D-AD7E-D9F0E150884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DE9CB5E-D807-0C4D-8F8E-02D5CB3F2E8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FAEF816-1BB6-F749-8CAF-B92032116B2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57DC313-B0CD-F64A-BC40-9BAB7482474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43C0D0F-AF55-7344-9173-D3F071E3B9E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A155313-507C-E645-BC6D-1C6ACF06E5BC}"/>
              </a:ext>
            </a:extLst>
          </p:cNvPr>
          <p:cNvSpPr>
            <a:spLocks noGrp="1"/>
          </p:cNvSpPr>
          <p:nvPr>
            <p:ph type="dt" sz="half" idx="10"/>
          </p:nvPr>
        </p:nvSpPr>
        <p:spPr/>
        <p:txBody>
          <a:bodyPr/>
          <a:lstStyle/>
          <a:p>
            <a:fld id="{B429C2E2-AEC1-5A4E-A18D-22A9D7C149AD}" type="datetimeFigureOut">
              <a:rPr lang="en-US" smtClean="0"/>
              <a:t>10/5/2021</a:t>
            </a:fld>
            <a:endParaRPr lang="en-US"/>
          </a:p>
        </p:txBody>
      </p:sp>
      <p:sp>
        <p:nvSpPr>
          <p:cNvPr id="8" name="Footer Placeholder 7">
            <a:extLst>
              <a:ext uri="{FF2B5EF4-FFF2-40B4-BE49-F238E27FC236}">
                <a16:creationId xmlns:a16="http://schemas.microsoft.com/office/drawing/2014/main" id="{EEB810DB-AAAD-6E42-A0B8-7D51648B2B4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C783479-E72D-AD42-AEF3-DBEFBACFD3B7}"/>
              </a:ext>
            </a:extLst>
          </p:cNvPr>
          <p:cNvSpPr>
            <a:spLocks noGrp="1"/>
          </p:cNvSpPr>
          <p:nvPr>
            <p:ph type="sldNum" sz="quarter" idx="12"/>
          </p:nvPr>
        </p:nvSpPr>
        <p:spPr/>
        <p:txBody>
          <a:bodyPr/>
          <a:lstStyle/>
          <a:p>
            <a:fld id="{F2BC6013-121F-3344-979F-C68B456DFE3B}" type="slidenum">
              <a:rPr lang="en-US" smtClean="0"/>
              <a:t>‹#›</a:t>
            </a:fld>
            <a:endParaRPr lang="en-US"/>
          </a:p>
        </p:txBody>
      </p:sp>
    </p:spTree>
    <p:extLst>
      <p:ext uri="{BB962C8B-B14F-4D97-AF65-F5344CB8AC3E}">
        <p14:creationId xmlns:p14="http://schemas.microsoft.com/office/powerpoint/2010/main" val="33649832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C83B1F-B61E-5449-B277-87870B70FBE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7709246-6CA7-2D4B-B995-CAEBEADBCFC0}"/>
              </a:ext>
            </a:extLst>
          </p:cNvPr>
          <p:cNvSpPr>
            <a:spLocks noGrp="1"/>
          </p:cNvSpPr>
          <p:nvPr>
            <p:ph type="dt" sz="half" idx="10"/>
          </p:nvPr>
        </p:nvSpPr>
        <p:spPr/>
        <p:txBody>
          <a:bodyPr/>
          <a:lstStyle/>
          <a:p>
            <a:fld id="{B429C2E2-AEC1-5A4E-A18D-22A9D7C149AD}" type="datetimeFigureOut">
              <a:rPr lang="en-US" smtClean="0"/>
              <a:t>10/5/2021</a:t>
            </a:fld>
            <a:endParaRPr lang="en-US"/>
          </a:p>
        </p:txBody>
      </p:sp>
      <p:sp>
        <p:nvSpPr>
          <p:cNvPr id="4" name="Footer Placeholder 3">
            <a:extLst>
              <a:ext uri="{FF2B5EF4-FFF2-40B4-BE49-F238E27FC236}">
                <a16:creationId xmlns:a16="http://schemas.microsoft.com/office/drawing/2014/main" id="{154E2DE9-1877-5948-8A8F-C166E2D5B57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3708D81-7462-394B-A35F-2F33152CE65A}"/>
              </a:ext>
            </a:extLst>
          </p:cNvPr>
          <p:cNvSpPr>
            <a:spLocks noGrp="1"/>
          </p:cNvSpPr>
          <p:nvPr>
            <p:ph type="sldNum" sz="quarter" idx="12"/>
          </p:nvPr>
        </p:nvSpPr>
        <p:spPr/>
        <p:txBody>
          <a:bodyPr/>
          <a:lstStyle/>
          <a:p>
            <a:fld id="{F2BC6013-121F-3344-979F-C68B456DFE3B}" type="slidenum">
              <a:rPr lang="en-US" smtClean="0"/>
              <a:t>‹#›</a:t>
            </a:fld>
            <a:endParaRPr lang="en-US"/>
          </a:p>
        </p:txBody>
      </p:sp>
    </p:spTree>
    <p:extLst>
      <p:ext uri="{BB962C8B-B14F-4D97-AF65-F5344CB8AC3E}">
        <p14:creationId xmlns:p14="http://schemas.microsoft.com/office/powerpoint/2010/main" val="15940412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52AB1AC-7FFC-C345-B32F-1DE0398432AB}"/>
              </a:ext>
            </a:extLst>
          </p:cNvPr>
          <p:cNvSpPr>
            <a:spLocks noGrp="1"/>
          </p:cNvSpPr>
          <p:nvPr>
            <p:ph type="dt" sz="half" idx="10"/>
          </p:nvPr>
        </p:nvSpPr>
        <p:spPr/>
        <p:txBody>
          <a:bodyPr/>
          <a:lstStyle/>
          <a:p>
            <a:fld id="{B429C2E2-AEC1-5A4E-A18D-22A9D7C149AD}" type="datetimeFigureOut">
              <a:rPr lang="en-US" smtClean="0"/>
              <a:t>10/5/2021</a:t>
            </a:fld>
            <a:endParaRPr lang="en-US"/>
          </a:p>
        </p:txBody>
      </p:sp>
      <p:sp>
        <p:nvSpPr>
          <p:cNvPr id="3" name="Footer Placeholder 2">
            <a:extLst>
              <a:ext uri="{FF2B5EF4-FFF2-40B4-BE49-F238E27FC236}">
                <a16:creationId xmlns:a16="http://schemas.microsoft.com/office/drawing/2014/main" id="{00ABDFBD-DFAF-D94D-9E7D-1EFC97E7F00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57C92AD-788B-A94E-B142-B8BE47EB2DF1}"/>
              </a:ext>
            </a:extLst>
          </p:cNvPr>
          <p:cNvSpPr>
            <a:spLocks noGrp="1"/>
          </p:cNvSpPr>
          <p:nvPr>
            <p:ph type="sldNum" sz="quarter" idx="12"/>
          </p:nvPr>
        </p:nvSpPr>
        <p:spPr/>
        <p:txBody>
          <a:bodyPr/>
          <a:lstStyle/>
          <a:p>
            <a:fld id="{F2BC6013-121F-3344-979F-C68B456DFE3B}" type="slidenum">
              <a:rPr lang="en-US" smtClean="0"/>
              <a:t>‹#›</a:t>
            </a:fld>
            <a:endParaRPr lang="en-US"/>
          </a:p>
        </p:txBody>
      </p:sp>
    </p:spTree>
    <p:extLst>
      <p:ext uri="{BB962C8B-B14F-4D97-AF65-F5344CB8AC3E}">
        <p14:creationId xmlns:p14="http://schemas.microsoft.com/office/powerpoint/2010/main" val="4269007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0EBDBD-0ADD-1548-B2DE-31BF46A3BBD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4558B4B-8FE2-804E-981B-E11BF50D856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FEDA039-1A08-204A-A637-E4326C31951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BC76C0A-DA23-F047-898E-02C34A0344B2}"/>
              </a:ext>
            </a:extLst>
          </p:cNvPr>
          <p:cNvSpPr>
            <a:spLocks noGrp="1"/>
          </p:cNvSpPr>
          <p:nvPr>
            <p:ph type="dt" sz="half" idx="10"/>
          </p:nvPr>
        </p:nvSpPr>
        <p:spPr/>
        <p:txBody>
          <a:bodyPr/>
          <a:lstStyle/>
          <a:p>
            <a:fld id="{B429C2E2-AEC1-5A4E-A18D-22A9D7C149AD}" type="datetimeFigureOut">
              <a:rPr lang="en-US" smtClean="0"/>
              <a:t>10/5/2021</a:t>
            </a:fld>
            <a:endParaRPr lang="en-US"/>
          </a:p>
        </p:txBody>
      </p:sp>
      <p:sp>
        <p:nvSpPr>
          <p:cNvPr id="6" name="Footer Placeholder 5">
            <a:extLst>
              <a:ext uri="{FF2B5EF4-FFF2-40B4-BE49-F238E27FC236}">
                <a16:creationId xmlns:a16="http://schemas.microsoft.com/office/drawing/2014/main" id="{63CD0F71-416E-AC45-B481-790CA43E7B9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33190C0-6989-114D-96F7-C1F99DB3467B}"/>
              </a:ext>
            </a:extLst>
          </p:cNvPr>
          <p:cNvSpPr>
            <a:spLocks noGrp="1"/>
          </p:cNvSpPr>
          <p:nvPr>
            <p:ph type="sldNum" sz="quarter" idx="12"/>
          </p:nvPr>
        </p:nvSpPr>
        <p:spPr/>
        <p:txBody>
          <a:bodyPr/>
          <a:lstStyle/>
          <a:p>
            <a:fld id="{F2BC6013-121F-3344-979F-C68B456DFE3B}" type="slidenum">
              <a:rPr lang="en-US" smtClean="0"/>
              <a:t>‹#›</a:t>
            </a:fld>
            <a:endParaRPr lang="en-US"/>
          </a:p>
        </p:txBody>
      </p:sp>
    </p:spTree>
    <p:extLst>
      <p:ext uri="{BB962C8B-B14F-4D97-AF65-F5344CB8AC3E}">
        <p14:creationId xmlns:p14="http://schemas.microsoft.com/office/powerpoint/2010/main" val="9956001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6AAECF-6CAC-404B-ADB3-4376E382D02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801935C-A9E9-0341-A90A-40EA3381AE6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B7E5759-61D0-9D40-BC49-FB2C5AE574F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CE0BBFA-BC90-A341-B72F-61852105F320}"/>
              </a:ext>
            </a:extLst>
          </p:cNvPr>
          <p:cNvSpPr>
            <a:spLocks noGrp="1"/>
          </p:cNvSpPr>
          <p:nvPr>
            <p:ph type="dt" sz="half" idx="10"/>
          </p:nvPr>
        </p:nvSpPr>
        <p:spPr/>
        <p:txBody>
          <a:bodyPr/>
          <a:lstStyle/>
          <a:p>
            <a:fld id="{B429C2E2-AEC1-5A4E-A18D-22A9D7C149AD}" type="datetimeFigureOut">
              <a:rPr lang="en-US" smtClean="0"/>
              <a:t>10/5/2021</a:t>
            </a:fld>
            <a:endParaRPr lang="en-US"/>
          </a:p>
        </p:txBody>
      </p:sp>
      <p:sp>
        <p:nvSpPr>
          <p:cNvPr id="6" name="Footer Placeholder 5">
            <a:extLst>
              <a:ext uri="{FF2B5EF4-FFF2-40B4-BE49-F238E27FC236}">
                <a16:creationId xmlns:a16="http://schemas.microsoft.com/office/drawing/2014/main" id="{B37A2809-8675-0C4E-AB26-5E822DB3AF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60CFD34-1BCC-F940-8370-327EAB3B977A}"/>
              </a:ext>
            </a:extLst>
          </p:cNvPr>
          <p:cNvSpPr>
            <a:spLocks noGrp="1"/>
          </p:cNvSpPr>
          <p:nvPr>
            <p:ph type="sldNum" sz="quarter" idx="12"/>
          </p:nvPr>
        </p:nvSpPr>
        <p:spPr/>
        <p:txBody>
          <a:bodyPr/>
          <a:lstStyle/>
          <a:p>
            <a:fld id="{F2BC6013-121F-3344-979F-C68B456DFE3B}" type="slidenum">
              <a:rPr lang="en-US" smtClean="0"/>
              <a:t>‹#›</a:t>
            </a:fld>
            <a:endParaRPr lang="en-US"/>
          </a:p>
        </p:txBody>
      </p:sp>
    </p:spTree>
    <p:extLst>
      <p:ext uri="{BB962C8B-B14F-4D97-AF65-F5344CB8AC3E}">
        <p14:creationId xmlns:p14="http://schemas.microsoft.com/office/powerpoint/2010/main" val="3186345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5F36B-D19C-1C47-89BB-7BBCAF8D9D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C2FBFD5-E7F7-3742-B6C9-C28F7C4AEB3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66C9BB-B42D-5E43-9F60-662A7B794266}"/>
              </a:ext>
            </a:extLst>
          </p:cNvPr>
          <p:cNvSpPr>
            <a:spLocks noGrp="1"/>
          </p:cNvSpPr>
          <p:nvPr>
            <p:ph type="dt" sz="half" idx="10"/>
          </p:nvPr>
        </p:nvSpPr>
        <p:spPr/>
        <p:txBody>
          <a:bodyPr/>
          <a:lstStyle/>
          <a:p>
            <a:fld id="{B429C2E2-AEC1-5A4E-A18D-22A9D7C149AD}" type="datetimeFigureOut">
              <a:rPr lang="en-US" smtClean="0"/>
              <a:t>10/5/2021</a:t>
            </a:fld>
            <a:endParaRPr lang="en-US"/>
          </a:p>
        </p:txBody>
      </p:sp>
      <p:sp>
        <p:nvSpPr>
          <p:cNvPr id="5" name="Footer Placeholder 4">
            <a:extLst>
              <a:ext uri="{FF2B5EF4-FFF2-40B4-BE49-F238E27FC236}">
                <a16:creationId xmlns:a16="http://schemas.microsoft.com/office/drawing/2014/main" id="{ECE35955-0AC8-7A4B-A684-4AA3B21533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CDD220-7011-7742-9827-88FC13948298}"/>
              </a:ext>
            </a:extLst>
          </p:cNvPr>
          <p:cNvSpPr>
            <a:spLocks noGrp="1"/>
          </p:cNvSpPr>
          <p:nvPr>
            <p:ph type="sldNum" sz="quarter" idx="12"/>
          </p:nvPr>
        </p:nvSpPr>
        <p:spPr/>
        <p:txBody>
          <a:bodyPr/>
          <a:lstStyle/>
          <a:p>
            <a:fld id="{F2BC6013-121F-3344-979F-C68B456DFE3B}" type="slidenum">
              <a:rPr lang="en-US" smtClean="0"/>
              <a:t>‹#›</a:t>
            </a:fld>
            <a:endParaRPr lang="en-US"/>
          </a:p>
        </p:txBody>
      </p:sp>
    </p:spTree>
    <p:extLst>
      <p:ext uri="{BB962C8B-B14F-4D97-AF65-F5344CB8AC3E}">
        <p14:creationId xmlns:p14="http://schemas.microsoft.com/office/powerpoint/2010/main" val="17126612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1730D65-F07D-A946-A6CA-830E4650032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5EA67A2-8D56-004E-A752-2297B8B64C6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371699E-EEB8-6E4A-A703-53C3B394CDB0}"/>
              </a:ext>
            </a:extLst>
          </p:cNvPr>
          <p:cNvSpPr>
            <a:spLocks noGrp="1"/>
          </p:cNvSpPr>
          <p:nvPr>
            <p:ph type="dt" sz="half" idx="10"/>
          </p:nvPr>
        </p:nvSpPr>
        <p:spPr/>
        <p:txBody>
          <a:bodyPr/>
          <a:lstStyle/>
          <a:p>
            <a:fld id="{B429C2E2-AEC1-5A4E-A18D-22A9D7C149AD}" type="datetimeFigureOut">
              <a:rPr lang="en-US" smtClean="0"/>
              <a:t>10/5/2021</a:t>
            </a:fld>
            <a:endParaRPr lang="en-US"/>
          </a:p>
        </p:txBody>
      </p:sp>
      <p:sp>
        <p:nvSpPr>
          <p:cNvPr id="5" name="Footer Placeholder 4">
            <a:extLst>
              <a:ext uri="{FF2B5EF4-FFF2-40B4-BE49-F238E27FC236}">
                <a16:creationId xmlns:a16="http://schemas.microsoft.com/office/drawing/2014/main" id="{CE3C28DD-B667-EF49-9514-F05AAA05AE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8ED091F-1A9A-B942-B484-7579049659C9}"/>
              </a:ext>
            </a:extLst>
          </p:cNvPr>
          <p:cNvSpPr>
            <a:spLocks noGrp="1"/>
          </p:cNvSpPr>
          <p:nvPr>
            <p:ph type="sldNum" sz="quarter" idx="12"/>
          </p:nvPr>
        </p:nvSpPr>
        <p:spPr/>
        <p:txBody>
          <a:bodyPr/>
          <a:lstStyle/>
          <a:p>
            <a:fld id="{F2BC6013-121F-3344-979F-C68B456DFE3B}" type="slidenum">
              <a:rPr lang="en-US" smtClean="0"/>
              <a:t>‹#›</a:t>
            </a:fld>
            <a:endParaRPr lang="en-US"/>
          </a:p>
        </p:txBody>
      </p:sp>
    </p:spTree>
    <p:extLst>
      <p:ext uri="{BB962C8B-B14F-4D97-AF65-F5344CB8AC3E}">
        <p14:creationId xmlns:p14="http://schemas.microsoft.com/office/powerpoint/2010/main" val="4331803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3CB928A-4C43-2E41-8D0F-CB86B513D40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659BFAF-87AB-7A4C-8786-7A6889FB8E8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30D5AFD-587B-DE4A-A1E2-8F050451293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29C2E2-AEC1-5A4E-A18D-22A9D7C149AD}" type="datetimeFigureOut">
              <a:rPr lang="en-US" smtClean="0"/>
              <a:t>10/5/2021</a:t>
            </a:fld>
            <a:endParaRPr lang="en-US"/>
          </a:p>
        </p:txBody>
      </p:sp>
      <p:sp>
        <p:nvSpPr>
          <p:cNvPr id="5" name="Footer Placeholder 4">
            <a:extLst>
              <a:ext uri="{FF2B5EF4-FFF2-40B4-BE49-F238E27FC236}">
                <a16:creationId xmlns:a16="http://schemas.microsoft.com/office/drawing/2014/main" id="{A9039CAE-F814-ED4C-9FE4-6992B509006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4F9ADD1-5276-6F4F-BA52-0AF0D01ABB3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BC6013-121F-3344-979F-C68B456DFE3B}" type="slidenum">
              <a:rPr lang="en-US" smtClean="0"/>
              <a:t>‹#›</a:t>
            </a:fld>
            <a:endParaRPr lang="en-US"/>
          </a:p>
        </p:txBody>
      </p:sp>
    </p:spTree>
    <p:extLst>
      <p:ext uri="{BB962C8B-B14F-4D97-AF65-F5344CB8AC3E}">
        <p14:creationId xmlns:p14="http://schemas.microsoft.com/office/powerpoint/2010/main" val="27087494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7.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7.xml"/><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7.xml"/><Relationship Id="rId4" Type="http://schemas.openxmlformats.org/officeDocument/2006/relationships/image" Target="../media/image9.jpg"/></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7.xml"/><Relationship Id="rId6" Type="http://schemas.openxmlformats.org/officeDocument/2006/relationships/comments" Target="../comments/comment1.xml"/><Relationship Id="rId5" Type="http://schemas.openxmlformats.org/officeDocument/2006/relationships/image" Target="../media/image14.jpg"/><Relationship Id="rId4" Type="http://schemas.openxmlformats.org/officeDocument/2006/relationships/image" Target="../media/image13.jpg"/></Relationships>
</file>

<file path=ppt/slides/_rels/slide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7.xml"/><Relationship Id="rId5" Type="http://schemas.openxmlformats.org/officeDocument/2006/relationships/image" Target="../media/image18.jpg"/><Relationship Id="rId4" Type="http://schemas.openxmlformats.org/officeDocument/2006/relationships/image" Target="../media/image17.jpg"/></Relationships>
</file>

<file path=ppt/slides/_rels/slide8.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7.xml"/><Relationship Id="rId6" Type="http://schemas.openxmlformats.org/officeDocument/2006/relationships/image" Target="../media/image24.jpg"/><Relationship Id="rId5" Type="http://schemas.openxmlformats.org/officeDocument/2006/relationships/image" Target="../media/image23.jpg"/><Relationship Id="rId4" Type="http://schemas.openxmlformats.org/officeDocument/2006/relationships/image" Target="../media/image22.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indoor, table, desk&#10;&#10;Description automatically generated">
            <a:extLst>
              <a:ext uri="{FF2B5EF4-FFF2-40B4-BE49-F238E27FC236}">
                <a16:creationId xmlns:a16="http://schemas.microsoft.com/office/drawing/2014/main" id="{F4AA232E-97FE-C74D-8C46-DB6ABA6F2CFD}"/>
              </a:ext>
            </a:extLst>
          </p:cNvPr>
          <p:cNvPicPr>
            <a:picLocks noChangeAspect="1"/>
          </p:cNvPicPr>
          <p:nvPr/>
        </p:nvPicPr>
        <p:blipFill rotWithShape="1">
          <a:blip r:embed="rId2"/>
          <a:srcRect l="25449" t="14026" r="4132" b="44415"/>
          <a:stretch/>
        </p:blipFill>
        <p:spPr>
          <a:xfrm>
            <a:off x="6440342" y="1496554"/>
            <a:ext cx="4738255" cy="3728463"/>
          </a:xfrm>
          <a:prstGeom prst="rect">
            <a:avLst/>
          </a:prstGeom>
        </p:spPr>
      </p:pic>
      <p:sp>
        <p:nvSpPr>
          <p:cNvPr id="4" name="Right Arrow 3">
            <a:extLst>
              <a:ext uri="{FF2B5EF4-FFF2-40B4-BE49-F238E27FC236}">
                <a16:creationId xmlns:a16="http://schemas.microsoft.com/office/drawing/2014/main" id="{70898559-58B8-7B44-9CDB-4C92DA848498}"/>
              </a:ext>
            </a:extLst>
          </p:cNvPr>
          <p:cNvSpPr/>
          <p:nvPr/>
        </p:nvSpPr>
        <p:spPr>
          <a:xfrm rot="20155837">
            <a:off x="6165298" y="2266968"/>
            <a:ext cx="926275" cy="258288"/>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2FEA808B-52B0-2E40-B482-E24CAB55F43F}"/>
              </a:ext>
            </a:extLst>
          </p:cNvPr>
          <p:cNvPicPr>
            <a:picLocks noChangeAspect="1"/>
          </p:cNvPicPr>
          <p:nvPr/>
        </p:nvPicPr>
        <p:blipFill rotWithShape="1">
          <a:blip r:embed="rId3"/>
          <a:srcRect l="31999" t="24690" r="33025" b="35238"/>
          <a:stretch/>
        </p:blipFill>
        <p:spPr>
          <a:xfrm>
            <a:off x="1013403" y="392681"/>
            <a:ext cx="3663404" cy="5596228"/>
          </a:xfrm>
          <a:prstGeom prst="rect">
            <a:avLst/>
          </a:prstGeom>
        </p:spPr>
      </p:pic>
      <p:sp>
        <p:nvSpPr>
          <p:cNvPr id="7" name="Right Arrow 6">
            <a:extLst>
              <a:ext uri="{FF2B5EF4-FFF2-40B4-BE49-F238E27FC236}">
                <a16:creationId xmlns:a16="http://schemas.microsoft.com/office/drawing/2014/main" id="{2A5CEDF4-DF7A-7240-9D1B-4EE31E55874A}"/>
              </a:ext>
            </a:extLst>
          </p:cNvPr>
          <p:cNvSpPr/>
          <p:nvPr/>
        </p:nvSpPr>
        <p:spPr>
          <a:xfrm rot="16200000">
            <a:off x="1951488" y="5049661"/>
            <a:ext cx="926275" cy="258288"/>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0CB65320-1A1B-4567-AE01-C46BA6866956}"/>
              </a:ext>
            </a:extLst>
          </p:cNvPr>
          <p:cNvSpPr txBox="1"/>
          <p:nvPr/>
        </p:nvSpPr>
        <p:spPr>
          <a:xfrm>
            <a:off x="6440342" y="5388745"/>
            <a:ext cx="5025701" cy="1200329"/>
          </a:xfrm>
          <a:prstGeom prst="rect">
            <a:avLst/>
          </a:prstGeom>
          <a:noFill/>
        </p:spPr>
        <p:txBody>
          <a:bodyPr wrap="square" rtlCol="0">
            <a:spAutoFit/>
          </a:bodyPr>
          <a:lstStyle/>
          <a:p>
            <a:r>
              <a:rPr lang="en-US" dirty="0"/>
              <a:t>Unevenness is caused by a gap between the lightguide and button pad. Light is being reflected closer to the LED causing bright edges and dimness in the middle of the button.</a:t>
            </a:r>
          </a:p>
        </p:txBody>
      </p:sp>
      <p:pic>
        <p:nvPicPr>
          <p:cNvPr id="8" name="Picture 7" descr="A hand holding a small electronic device&#10;&#10;Description automatically generated with low confidence">
            <a:extLst>
              <a:ext uri="{FF2B5EF4-FFF2-40B4-BE49-F238E27FC236}">
                <a16:creationId xmlns:a16="http://schemas.microsoft.com/office/drawing/2014/main" id="{4DBE9051-07AA-4017-BAD7-32516434E268}"/>
              </a:ext>
            </a:extLst>
          </p:cNvPr>
          <p:cNvPicPr>
            <a:picLocks noChangeAspect="1"/>
          </p:cNvPicPr>
          <p:nvPr/>
        </p:nvPicPr>
        <p:blipFill rotWithShape="1">
          <a:blip r:embed="rId4"/>
          <a:srcRect l="25762" t="31527" r="24137" b="53845"/>
          <a:stretch/>
        </p:blipFill>
        <p:spPr>
          <a:xfrm>
            <a:off x="6886926" y="111604"/>
            <a:ext cx="3557639" cy="1384950"/>
          </a:xfrm>
          <a:prstGeom prst="rect">
            <a:avLst/>
          </a:prstGeom>
        </p:spPr>
      </p:pic>
    </p:spTree>
    <p:extLst>
      <p:ext uri="{BB962C8B-B14F-4D97-AF65-F5344CB8AC3E}">
        <p14:creationId xmlns:p14="http://schemas.microsoft.com/office/powerpoint/2010/main" val="28516570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hand holding a small electronic device&#10;&#10;Description automatically generated with low confidence">
            <a:extLst>
              <a:ext uri="{FF2B5EF4-FFF2-40B4-BE49-F238E27FC236}">
                <a16:creationId xmlns:a16="http://schemas.microsoft.com/office/drawing/2014/main" id="{40840AC8-8137-3346-BFC0-BEBBA2EAF806}"/>
              </a:ext>
            </a:extLst>
          </p:cNvPr>
          <p:cNvPicPr>
            <a:picLocks noChangeAspect="1"/>
          </p:cNvPicPr>
          <p:nvPr/>
        </p:nvPicPr>
        <p:blipFill rotWithShape="1">
          <a:blip r:embed="rId2"/>
          <a:srcRect l="25762" t="14026" r="24137" b="23809"/>
          <a:stretch/>
        </p:blipFill>
        <p:spPr>
          <a:xfrm>
            <a:off x="2791320" y="380009"/>
            <a:ext cx="2576946" cy="4263243"/>
          </a:xfrm>
          <a:prstGeom prst="rect">
            <a:avLst/>
          </a:prstGeom>
        </p:spPr>
      </p:pic>
      <p:pic>
        <p:nvPicPr>
          <p:cNvPr id="9" name="Picture 8" descr="A picture containing text, indoor&#10;&#10;Description automatically generated">
            <a:extLst>
              <a:ext uri="{FF2B5EF4-FFF2-40B4-BE49-F238E27FC236}">
                <a16:creationId xmlns:a16="http://schemas.microsoft.com/office/drawing/2014/main" id="{4B42B5DB-0D6A-CD41-9654-98F868315517}"/>
              </a:ext>
            </a:extLst>
          </p:cNvPr>
          <p:cNvPicPr>
            <a:picLocks noChangeAspect="1"/>
          </p:cNvPicPr>
          <p:nvPr/>
        </p:nvPicPr>
        <p:blipFill rotWithShape="1">
          <a:blip r:embed="rId3"/>
          <a:srcRect l="21577" t="21472" r="28322" b="14286"/>
          <a:stretch/>
        </p:blipFill>
        <p:spPr>
          <a:xfrm>
            <a:off x="6287985" y="380009"/>
            <a:ext cx="2576946" cy="4405747"/>
          </a:xfrm>
          <a:prstGeom prst="rect">
            <a:avLst/>
          </a:prstGeom>
        </p:spPr>
      </p:pic>
      <p:sp>
        <p:nvSpPr>
          <p:cNvPr id="10" name="Donut 9">
            <a:extLst>
              <a:ext uri="{FF2B5EF4-FFF2-40B4-BE49-F238E27FC236}">
                <a16:creationId xmlns:a16="http://schemas.microsoft.com/office/drawing/2014/main" id="{8D4283CC-3D7B-2F43-9D29-30B71A7B7FF3}"/>
              </a:ext>
            </a:extLst>
          </p:cNvPr>
          <p:cNvSpPr/>
          <p:nvPr/>
        </p:nvSpPr>
        <p:spPr>
          <a:xfrm>
            <a:off x="3100079" y="486888"/>
            <a:ext cx="2006930" cy="1235034"/>
          </a:xfrm>
          <a:prstGeom prst="donut">
            <a:avLst>
              <a:gd name="adj" fmla="val 4744"/>
            </a:avLst>
          </a:prstGeom>
          <a:solidFill>
            <a:srgbClr val="FF0000"/>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Donut 10">
            <a:extLst>
              <a:ext uri="{FF2B5EF4-FFF2-40B4-BE49-F238E27FC236}">
                <a16:creationId xmlns:a16="http://schemas.microsoft.com/office/drawing/2014/main" id="{D00B78C0-4EC5-B749-9A84-001926AF240F}"/>
              </a:ext>
            </a:extLst>
          </p:cNvPr>
          <p:cNvSpPr/>
          <p:nvPr/>
        </p:nvSpPr>
        <p:spPr>
          <a:xfrm>
            <a:off x="6714260" y="863928"/>
            <a:ext cx="725631" cy="1855521"/>
          </a:xfrm>
          <a:prstGeom prst="donut">
            <a:avLst>
              <a:gd name="adj" fmla="val 6834"/>
            </a:avLst>
          </a:prstGeom>
          <a:solidFill>
            <a:srgbClr val="FF0000"/>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Donut 11">
            <a:extLst>
              <a:ext uri="{FF2B5EF4-FFF2-40B4-BE49-F238E27FC236}">
                <a16:creationId xmlns:a16="http://schemas.microsoft.com/office/drawing/2014/main" id="{5EC4D494-A0B1-EF45-8F33-3EE94245ED7F}"/>
              </a:ext>
            </a:extLst>
          </p:cNvPr>
          <p:cNvSpPr/>
          <p:nvPr/>
        </p:nvSpPr>
        <p:spPr>
          <a:xfrm>
            <a:off x="7749886" y="863928"/>
            <a:ext cx="725631" cy="1855521"/>
          </a:xfrm>
          <a:prstGeom prst="donut">
            <a:avLst>
              <a:gd name="adj" fmla="val 6834"/>
            </a:avLst>
          </a:prstGeom>
          <a:solidFill>
            <a:srgbClr val="FF0000"/>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extBox 1">
            <a:extLst>
              <a:ext uri="{FF2B5EF4-FFF2-40B4-BE49-F238E27FC236}">
                <a16:creationId xmlns:a16="http://schemas.microsoft.com/office/drawing/2014/main" id="{024BA58C-E7FE-43A2-B6A3-2CA03E64FF2A}"/>
              </a:ext>
            </a:extLst>
          </p:cNvPr>
          <p:cNvSpPr txBox="1"/>
          <p:nvPr/>
        </p:nvSpPr>
        <p:spPr>
          <a:xfrm>
            <a:off x="577049" y="4892635"/>
            <a:ext cx="5841506" cy="1200329"/>
          </a:xfrm>
          <a:prstGeom prst="rect">
            <a:avLst/>
          </a:prstGeom>
          <a:noFill/>
        </p:spPr>
        <p:txBody>
          <a:bodyPr wrap="square" rtlCol="0">
            <a:spAutoFit/>
          </a:bodyPr>
          <a:lstStyle/>
          <a:p>
            <a:r>
              <a:rPr lang="en-US" dirty="0"/>
              <a:t>Adhesive under the lightguide worsens the unevenness. The image on the left uses superglue and leaves a streaky pattern. The image on the right uses double-sided tape which leaves a more consistent but still obvious mark.</a:t>
            </a:r>
          </a:p>
        </p:txBody>
      </p:sp>
      <p:sp>
        <p:nvSpPr>
          <p:cNvPr id="3" name="TextBox 2">
            <a:extLst>
              <a:ext uri="{FF2B5EF4-FFF2-40B4-BE49-F238E27FC236}">
                <a16:creationId xmlns:a16="http://schemas.microsoft.com/office/drawing/2014/main" id="{E80490B3-6CB8-4703-9701-BBC7EEB5EFEE}"/>
              </a:ext>
            </a:extLst>
          </p:cNvPr>
          <p:cNvSpPr txBox="1"/>
          <p:nvPr/>
        </p:nvSpPr>
        <p:spPr>
          <a:xfrm>
            <a:off x="7306322" y="4962618"/>
            <a:ext cx="4136995" cy="923330"/>
          </a:xfrm>
          <a:prstGeom prst="rect">
            <a:avLst/>
          </a:prstGeom>
          <a:noFill/>
        </p:spPr>
        <p:txBody>
          <a:bodyPr wrap="square" rtlCol="0">
            <a:spAutoFit/>
          </a:bodyPr>
          <a:lstStyle/>
          <a:p>
            <a:r>
              <a:rPr lang="en-US" dirty="0"/>
              <a:t>Adhesive can still be applied under the lightguide, but it must be consistent over the whole light guide</a:t>
            </a:r>
          </a:p>
        </p:txBody>
      </p:sp>
    </p:spTree>
    <p:extLst>
      <p:ext uri="{BB962C8B-B14F-4D97-AF65-F5344CB8AC3E}">
        <p14:creationId xmlns:p14="http://schemas.microsoft.com/office/powerpoint/2010/main" val="3154028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person, indoor&#10;&#10;Description automatically generated">
            <a:extLst>
              <a:ext uri="{FF2B5EF4-FFF2-40B4-BE49-F238E27FC236}">
                <a16:creationId xmlns:a16="http://schemas.microsoft.com/office/drawing/2014/main" id="{716CEDD3-C391-A744-AAA3-05684E4E55C7}"/>
              </a:ext>
            </a:extLst>
          </p:cNvPr>
          <p:cNvPicPr>
            <a:picLocks noChangeAspect="1"/>
          </p:cNvPicPr>
          <p:nvPr/>
        </p:nvPicPr>
        <p:blipFill rotWithShape="1">
          <a:blip r:embed="rId2"/>
          <a:srcRect l="26142" t="28225" r="39510" b="23117"/>
          <a:stretch/>
        </p:blipFill>
        <p:spPr>
          <a:xfrm>
            <a:off x="5012872" y="439388"/>
            <a:ext cx="1766703" cy="3336966"/>
          </a:xfrm>
          <a:prstGeom prst="rect">
            <a:avLst/>
          </a:prstGeom>
        </p:spPr>
      </p:pic>
      <p:pic>
        <p:nvPicPr>
          <p:cNvPr id="6" name="Picture 5" descr="A person holding a cell phone&#10;&#10;Description automatically generated with low confidence">
            <a:extLst>
              <a:ext uri="{FF2B5EF4-FFF2-40B4-BE49-F238E27FC236}">
                <a16:creationId xmlns:a16="http://schemas.microsoft.com/office/drawing/2014/main" id="{FA0B0906-E59C-A342-8E58-8FF020E3D3C2}"/>
              </a:ext>
            </a:extLst>
          </p:cNvPr>
          <p:cNvPicPr>
            <a:picLocks noChangeAspect="1"/>
          </p:cNvPicPr>
          <p:nvPr/>
        </p:nvPicPr>
        <p:blipFill rotWithShape="1">
          <a:blip r:embed="rId3"/>
          <a:srcRect l="26143" t="28225" r="42227" b="28139"/>
          <a:stretch/>
        </p:blipFill>
        <p:spPr>
          <a:xfrm>
            <a:off x="7319159" y="439388"/>
            <a:ext cx="1766703" cy="3249701"/>
          </a:xfrm>
          <a:prstGeom prst="rect">
            <a:avLst/>
          </a:prstGeom>
        </p:spPr>
      </p:pic>
      <p:pic>
        <p:nvPicPr>
          <p:cNvPr id="7" name="Picture 6" descr="A picture containing text, indoor&#10;&#10;Description automatically generated">
            <a:extLst>
              <a:ext uri="{FF2B5EF4-FFF2-40B4-BE49-F238E27FC236}">
                <a16:creationId xmlns:a16="http://schemas.microsoft.com/office/drawing/2014/main" id="{999C3D88-A0D0-DC48-87EA-5F44E5E0C088}"/>
              </a:ext>
            </a:extLst>
          </p:cNvPr>
          <p:cNvPicPr>
            <a:picLocks noChangeAspect="1"/>
          </p:cNvPicPr>
          <p:nvPr/>
        </p:nvPicPr>
        <p:blipFill rotWithShape="1">
          <a:blip r:embed="rId4"/>
          <a:srcRect l="28042" t="28225" r="34555" b="23117"/>
          <a:stretch/>
        </p:blipFill>
        <p:spPr>
          <a:xfrm>
            <a:off x="2470067" y="439388"/>
            <a:ext cx="1923803" cy="3336966"/>
          </a:xfrm>
          <a:prstGeom prst="rect">
            <a:avLst/>
          </a:prstGeom>
        </p:spPr>
      </p:pic>
      <p:sp>
        <p:nvSpPr>
          <p:cNvPr id="2" name="TextBox 1">
            <a:extLst>
              <a:ext uri="{FF2B5EF4-FFF2-40B4-BE49-F238E27FC236}">
                <a16:creationId xmlns:a16="http://schemas.microsoft.com/office/drawing/2014/main" id="{0FD05C21-1255-4DFC-9142-04BE0D31B97F}"/>
              </a:ext>
            </a:extLst>
          </p:cNvPr>
          <p:cNvSpPr txBox="1"/>
          <p:nvPr/>
        </p:nvSpPr>
        <p:spPr>
          <a:xfrm>
            <a:off x="3080551" y="4367814"/>
            <a:ext cx="5637321" cy="646331"/>
          </a:xfrm>
          <a:prstGeom prst="rect">
            <a:avLst/>
          </a:prstGeom>
          <a:noFill/>
        </p:spPr>
        <p:txBody>
          <a:bodyPr wrap="square" rtlCol="0">
            <a:spAutoFit/>
          </a:bodyPr>
          <a:lstStyle/>
          <a:p>
            <a:r>
              <a:rPr lang="en-US" dirty="0"/>
              <a:t>Dimming the LEDs seems to make the inconsistency less noticeable, but with a diffuser it is </a:t>
            </a:r>
            <a:r>
              <a:rPr lang="en-US" b="1" dirty="0"/>
              <a:t>very</a:t>
            </a:r>
            <a:r>
              <a:rPr lang="en-US" dirty="0"/>
              <a:t> dim</a:t>
            </a:r>
          </a:p>
        </p:txBody>
      </p:sp>
    </p:spTree>
    <p:extLst>
      <p:ext uri="{BB962C8B-B14F-4D97-AF65-F5344CB8AC3E}">
        <p14:creationId xmlns:p14="http://schemas.microsoft.com/office/powerpoint/2010/main" val="36685171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indoor, wall&#10;&#10;Description automatically generated">
            <a:extLst>
              <a:ext uri="{FF2B5EF4-FFF2-40B4-BE49-F238E27FC236}">
                <a16:creationId xmlns:a16="http://schemas.microsoft.com/office/drawing/2014/main" id="{D1E52F99-5279-2540-AB39-0F66AA84E213}"/>
              </a:ext>
            </a:extLst>
          </p:cNvPr>
          <p:cNvPicPr>
            <a:picLocks noChangeAspect="1"/>
          </p:cNvPicPr>
          <p:nvPr/>
        </p:nvPicPr>
        <p:blipFill rotWithShape="1">
          <a:blip r:embed="rId2"/>
          <a:srcRect l="22299" t="24415" r="28524" b="12554"/>
          <a:stretch/>
        </p:blipFill>
        <p:spPr>
          <a:xfrm>
            <a:off x="5996544" y="198441"/>
            <a:ext cx="2529445" cy="4322619"/>
          </a:xfrm>
          <a:prstGeom prst="rect">
            <a:avLst/>
          </a:prstGeom>
        </p:spPr>
      </p:pic>
      <p:pic>
        <p:nvPicPr>
          <p:cNvPr id="5" name="Picture 4" descr="A picture containing text, person, indoor, iPod&#10;&#10;Description automatically generated">
            <a:extLst>
              <a:ext uri="{FF2B5EF4-FFF2-40B4-BE49-F238E27FC236}">
                <a16:creationId xmlns:a16="http://schemas.microsoft.com/office/drawing/2014/main" id="{61C353C8-6ECB-6147-8062-70849C68B88E}"/>
              </a:ext>
            </a:extLst>
          </p:cNvPr>
          <p:cNvPicPr>
            <a:picLocks noChangeAspect="1"/>
          </p:cNvPicPr>
          <p:nvPr/>
        </p:nvPicPr>
        <p:blipFill rotWithShape="1">
          <a:blip r:embed="rId3"/>
          <a:srcRect l="24348" t="22511" r="23473" b="19134"/>
          <a:stretch/>
        </p:blipFill>
        <p:spPr>
          <a:xfrm>
            <a:off x="9183584" y="296884"/>
            <a:ext cx="2683823" cy="4001985"/>
          </a:xfrm>
          <a:prstGeom prst="rect">
            <a:avLst/>
          </a:prstGeom>
        </p:spPr>
      </p:pic>
      <p:sp>
        <p:nvSpPr>
          <p:cNvPr id="8" name="Right Arrow 7">
            <a:extLst>
              <a:ext uri="{FF2B5EF4-FFF2-40B4-BE49-F238E27FC236}">
                <a16:creationId xmlns:a16="http://schemas.microsoft.com/office/drawing/2014/main" id="{6D41B5DA-5154-2246-9FDA-045E211E5112}"/>
              </a:ext>
            </a:extLst>
          </p:cNvPr>
          <p:cNvSpPr/>
          <p:nvPr/>
        </p:nvSpPr>
        <p:spPr>
          <a:xfrm rot="20155837">
            <a:off x="9005454" y="1923804"/>
            <a:ext cx="926275" cy="258288"/>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Donut 10">
            <a:extLst>
              <a:ext uri="{FF2B5EF4-FFF2-40B4-BE49-F238E27FC236}">
                <a16:creationId xmlns:a16="http://schemas.microsoft.com/office/drawing/2014/main" id="{77DD8013-3B42-3D43-A6C5-6FAC29CEBF28}"/>
              </a:ext>
            </a:extLst>
          </p:cNvPr>
          <p:cNvSpPr/>
          <p:nvPr/>
        </p:nvSpPr>
        <p:spPr>
          <a:xfrm>
            <a:off x="9468591" y="732809"/>
            <a:ext cx="2006930" cy="475013"/>
          </a:xfrm>
          <a:prstGeom prst="donut">
            <a:avLst>
              <a:gd name="adj" fmla="val 4744"/>
            </a:avLst>
          </a:prstGeom>
          <a:solidFill>
            <a:srgbClr val="FF0000"/>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13" name="Picture 12" descr="A picture containing indoor&#10;&#10;Description automatically generated">
            <a:extLst>
              <a:ext uri="{FF2B5EF4-FFF2-40B4-BE49-F238E27FC236}">
                <a16:creationId xmlns:a16="http://schemas.microsoft.com/office/drawing/2014/main" id="{4B378F1C-E533-EE45-995E-23DDBA676281}"/>
              </a:ext>
            </a:extLst>
          </p:cNvPr>
          <p:cNvPicPr>
            <a:picLocks noChangeAspect="1"/>
          </p:cNvPicPr>
          <p:nvPr/>
        </p:nvPicPr>
        <p:blipFill rotWithShape="1">
          <a:blip r:embed="rId4"/>
          <a:srcRect l="24357" t="17612" r="20924" b="67846"/>
          <a:stretch/>
        </p:blipFill>
        <p:spPr>
          <a:xfrm>
            <a:off x="114460" y="372006"/>
            <a:ext cx="5609677" cy="1987745"/>
          </a:xfrm>
          <a:prstGeom prst="rect">
            <a:avLst/>
          </a:prstGeom>
        </p:spPr>
      </p:pic>
      <p:sp>
        <p:nvSpPr>
          <p:cNvPr id="15" name="Right Arrow 14">
            <a:extLst>
              <a:ext uri="{FF2B5EF4-FFF2-40B4-BE49-F238E27FC236}">
                <a16:creationId xmlns:a16="http://schemas.microsoft.com/office/drawing/2014/main" id="{B1D26F6C-6A5A-2E42-8283-BDEC634AAF5F}"/>
              </a:ext>
            </a:extLst>
          </p:cNvPr>
          <p:cNvSpPr/>
          <p:nvPr/>
        </p:nvSpPr>
        <p:spPr>
          <a:xfrm rot="20155837">
            <a:off x="235313" y="1681573"/>
            <a:ext cx="926275" cy="258288"/>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 Arrow 8">
            <a:extLst>
              <a:ext uri="{FF2B5EF4-FFF2-40B4-BE49-F238E27FC236}">
                <a16:creationId xmlns:a16="http://schemas.microsoft.com/office/drawing/2014/main" id="{3FE28C7E-44E4-5F4B-B3DF-D89F0EB74AA0}"/>
              </a:ext>
            </a:extLst>
          </p:cNvPr>
          <p:cNvSpPr/>
          <p:nvPr/>
        </p:nvSpPr>
        <p:spPr>
          <a:xfrm rot="20155837">
            <a:off x="5541883" y="1078678"/>
            <a:ext cx="926275" cy="258288"/>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Arrow 9">
            <a:extLst>
              <a:ext uri="{FF2B5EF4-FFF2-40B4-BE49-F238E27FC236}">
                <a16:creationId xmlns:a16="http://schemas.microsoft.com/office/drawing/2014/main" id="{8643E3EC-CDEC-C040-AB4B-F3C9DF985179}"/>
              </a:ext>
            </a:extLst>
          </p:cNvPr>
          <p:cNvSpPr/>
          <p:nvPr/>
        </p:nvSpPr>
        <p:spPr>
          <a:xfrm rot="20155837">
            <a:off x="5541885" y="2052947"/>
            <a:ext cx="926275" cy="258288"/>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ight Arrow 15">
            <a:extLst>
              <a:ext uri="{FF2B5EF4-FFF2-40B4-BE49-F238E27FC236}">
                <a16:creationId xmlns:a16="http://schemas.microsoft.com/office/drawing/2014/main" id="{C200AC52-D507-F640-AFB1-20494F768895}"/>
              </a:ext>
            </a:extLst>
          </p:cNvPr>
          <p:cNvSpPr/>
          <p:nvPr/>
        </p:nvSpPr>
        <p:spPr>
          <a:xfrm rot="20155837">
            <a:off x="2545375" y="1396342"/>
            <a:ext cx="926275" cy="258288"/>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384AF096-D53F-48CE-8463-3C9FB718BD37}"/>
              </a:ext>
            </a:extLst>
          </p:cNvPr>
          <p:cNvSpPr txBox="1"/>
          <p:nvPr/>
        </p:nvSpPr>
        <p:spPr>
          <a:xfrm>
            <a:off x="488272" y="2823099"/>
            <a:ext cx="4935984" cy="1477328"/>
          </a:xfrm>
          <a:prstGeom prst="rect">
            <a:avLst/>
          </a:prstGeom>
          <a:noFill/>
        </p:spPr>
        <p:txBody>
          <a:bodyPr wrap="square" rtlCol="0">
            <a:spAutoFit/>
          </a:bodyPr>
          <a:lstStyle/>
          <a:p>
            <a:r>
              <a:rPr lang="en-US" dirty="0"/>
              <a:t>Adding cuts in the mylar tape allows the mylar directly adjacent to the lightguide to lay flat on the button pad, but also allows light to leak over the top of the light guide. This light can be blocked with additional mylar.</a:t>
            </a:r>
          </a:p>
        </p:txBody>
      </p:sp>
      <p:sp>
        <p:nvSpPr>
          <p:cNvPr id="4" name="TextBox 3">
            <a:extLst>
              <a:ext uri="{FF2B5EF4-FFF2-40B4-BE49-F238E27FC236}">
                <a16:creationId xmlns:a16="http://schemas.microsoft.com/office/drawing/2014/main" id="{CFB22969-BAC8-4BED-B252-54C5845B5A91}"/>
              </a:ext>
            </a:extLst>
          </p:cNvPr>
          <p:cNvSpPr txBox="1"/>
          <p:nvPr/>
        </p:nvSpPr>
        <p:spPr>
          <a:xfrm>
            <a:off x="6241002" y="4785064"/>
            <a:ext cx="5234519" cy="1754326"/>
          </a:xfrm>
          <a:prstGeom prst="rect">
            <a:avLst/>
          </a:prstGeom>
          <a:noFill/>
        </p:spPr>
        <p:txBody>
          <a:bodyPr wrap="square" rtlCol="0">
            <a:spAutoFit/>
          </a:bodyPr>
          <a:lstStyle/>
          <a:p>
            <a:r>
              <a:rPr lang="en-US" dirty="0"/>
              <a:t>The middle image shows the difference in light consistency when the cuts are covered vs when they're not (top button and bottom respectively). The right image shows the same keypad with buttons, notice the evenness of the first button compared to the second (the bottom two are unmodified).</a:t>
            </a:r>
          </a:p>
        </p:txBody>
      </p:sp>
    </p:spTree>
    <p:extLst>
      <p:ext uri="{BB962C8B-B14F-4D97-AF65-F5344CB8AC3E}">
        <p14:creationId xmlns:p14="http://schemas.microsoft.com/office/powerpoint/2010/main" val="38588044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ext, indoor&#10;&#10;Description automatically generated">
            <a:extLst>
              <a:ext uri="{FF2B5EF4-FFF2-40B4-BE49-F238E27FC236}">
                <a16:creationId xmlns:a16="http://schemas.microsoft.com/office/drawing/2014/main" id="{6676C487-9205-E94D-A4E9-A41C5DF7B64D}"/>
              </a:ext>
            </a:extLst>
          </p:cNvPr>
          <p:cNvPicPr>
            <a:picLocks noChangeAspect="1"/>
          </p:cNvPicPr>
          <p:nvPr/>
        </p:nvPicPr>
        <p:blipFill rotWithShape="1">
          <a:blip r:embed="rId2"/>
          <a:srcRect l="13266" t="5713" r="11698" b="8745"/>
          <a:stretch/>
        </p:blipFill>
        <p:spPr>
          <a:xfrm>
            <a:off x="7886714" y="248921"/>
            <a:ext cx="3859481" cy="5866410"/>
          </a:xfrm>
          <a:prstGeom prst="rect">
            <a:avLst/>
          </a:prstGeom>
        </p:spPr>
      </p:pic>
      <p:pic>
        <p:nvPicPr>
          <p:cNvPr id="4" name="Picture 3" descr="A picture containing text, indoor&#10;&#10;Description automatically generated">
            <a:extLst>
              <a:ext uri="{FF2B5EF4-FFF2-40B4-BE49-F238E27FC236}">
                <a16:creationId xmlns:a16="http://schemas.microsoft.com/office/drawing/2014/main" id="{D6455095-857A-D841-B128-A46D28B7AEE4}"/>
              </a:ext>
            </a:extLst>
          </p:cNvPr>
          <p:cNvPicPr>
            <a:picLocks noChangeAspect="1"/>
          </p:cNvPicPr>
          <p:nvPr/>
        </p:nvPicPr>
        <p:blipFill rotWithShape="1">
          <a:blip r:embed="rId3"/>
          <a:srcRect l="14287" t="15065" r="21828" b="11169"/>
          <a:stretch/>
        </p:blipFill>
        <p:spPr>
          <a:xfrm>
            <a:off x="4105416" y="756590"/>
            <a:ext cx="3285967" cy="5058890"/>
          </a:xfrm>
          <a:prstGeom prst="rect">
            <a:avLst/>
          </a:prstGeom>
        </p:spPr>
      </p:pic>
      <p:sp>
        <p:nvSpPr>
          <p:cNvPr id="5" name="Right Arrow 4">
            <a:extLst>
              <a:ext uri="{FF2B5EF4-FFF2-40B4-BE49-F238E27FC236}">
                <a16:creationId xmlns:a16="http://schemas.microsoft.com/office/drawing/2014/main" id="{FEC956C4-10B0-7F45-AA24-5A6C001D85A6}"/>
              </a:ext>
            </a:extLst>
          </p:cNvPr>
          <p:cNvSpPr/>
          <p:nvPr/>
        </p:nvSpPr>
        <p:spPr>
          <a:xfrm rot="20155837">
            <a:off x="4117819" y="3106419"/>
            <a:ext cx="926275" cy="258288"/>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ight Arrow 5">
            <a:extLst>
              <a:ext uri="{FF2B5EF4-FFF2-40B4-BE49-F238E27FC236}">
                <a16:creationId xmlns:a16="http://schemas.microsoft.com/office/drawing/2014/main" id="{232C3327-E10F-2D4C-A26A-00F6B72BC142}"/>
              </a:ext>
            </a:extLst>
          </p:cNvPr>
          <p:cNvSpPr/>
          <p:nvPr/>
        </p:nvSpPr>
        <p:spPr>
          <a:xfrm rot="20155837">
            <a:off x="7994501" y="2965871"/>
            <a:ext cx="926275" cy="258288"/>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A07F65B1-AF75-4676-9A20-3D7AFF0EC3D2}"/>
              </a:ext>
            </a:extLst>
          </p:cNvPr>
          <p:cNvSpPr txBox="1"/>
          <p:nvPr/>
        </p:nvSpPr>
        <p:spPr>
          <a:xfrm>
            <a:off x="654678" y="1808707"/>
            <a:ext cx="2601157" cy="1754326"/>
          </a:xfrm>
          <a:prstGeom prst="rect">
            <a:avLst/>
          </a:prstGeom>
          <a:noFill/>
        </p:spPr>
        <p:txBody>
          <a:bodyPr wrap="square" rtlCol="0">
            <a:spAutoFit/>
          </a:bodyPr>
          <a:lstStyle/>
          <a:p>
            <a:r>
              <a:rPr lang="en-US" dirty="0"/>
              <a:t>Not covering the cut results in another issue where light escapes through the side of the button, shown in these images.</a:t>
            </a:r>
          </a:p>
        </p:txBody>
      </p:sp>
    </p:spTree>
    <p:extLst>
      <p:ext uri="{BB962C8B-B14F-4D97-AF65-F5344CB8AC3E}">
        <p14:creationId xmlns:p14="http://schemas.microsoft.com/office/powerpoint/2010/main" val="30677752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holding a small electronic device&#10;&#10;Description automatically generated with low confidence">
            <a:extLst>
              <a:ext uri="{FF2B5EF4-FFF2-40B4-BE49-F238E27FC236}">
                <a16:creationId xmlns:a16="http://schemas.microsoft.com/office/drawing/2014/main" id="{540BE82A-EEEA-C84F-A5A4-3C028373B233}"/>
              </a:ext>
            </a:extLst>
          </p:cNvPr>
          <p:cNvPicPr>
            <a:picLocks noChangeAspect="1"/>
          </p:cNvPicPr>
          <p:nvPr/>
        </p:nvPicPr>
        <p:blipFill rotWithShape="1">
          <a:blip r:embed="rId2"/>
          <a:srcRect l="21963" t="20433" r="28013" b="18788"/>
          <a:stretch/>
        </p:blipFill>
        <p:spPr>
          <a:xfrm>
            <a:off x="127235" y="213985"/>
            <a:ext cx="3218212" cy="5213499"/>
          </a:xfrm>
          <a:prstGeom prst="rect">
            <a:avLst/>
          </a:prstGeom>
        </p:spPr>
      </p:pic>
      <p:pic>
        <p:nvPicPr>
          <p:cNvPr id="4" name="Picture 3" descr="A hand holding a computer chip&#10;&#10;Description automatically generated with low confidence">
            <a:extLst>
              <a:ext uri="{FF2B5EF4-FFF2-40B4-BE49-F238E27FC236}">
                <a16:creationId xmlns:a16="http://schemas.microsoft.com/office/drawing/2014/main" id="{4DEF626C-2A52-4944-BF38-69FF81C63A37}"/>
              </a:ext>
            </a:extLst>
          </p:cNvPr>
          <p:cNvPicPr>
            <a:picLocks noChangeAspect="1"/>
          </p:cNvPicPr>
          <p:nvPr/>
        </p:nvPicPr>
        <p:blipFill rotWithShape="1">
          <a:blip r:embed="rId3"/>
          <a:srcRect l="20189" t="13061" r="21761" b="18308"/>
          <a:stretch/>
        </p:blipFill>
        <p:spPr>
          <a:xfrm>
            <a:off x="4145458" y="396376"/>
            <a:ext cx="2985797" cy="4706676"/>
          </a:xfrm>
          <a:prstGeom prst="rect">
            <a:avLst/>
          </a:prstGeom>
        </p:spPr>
      </p:pic>
      <p:sp>
        <p:nvSpPr>
          <p:cNvPr id="9" name="TextBox 8">
            <a:extLst>
              <a:ext uri="{FF2B5EF4-FFF2-40B4-BE49-F238E27FC236}">
                <a16:creationId xmlns:a16="http://schemas.microsoft.com/office/drawing/2014/main" id="{53290E76-B8A0-4623-B07D-40C0CC066F3B}"/>
              </a:ext>
            </a:extLst>
          </p:cNvPr>
          <p:cNvSpPr txBox="1"/>
          <p:nvPr/>
        </p:nvSpPr>
        <p:spPr>
          <a:xfrm>
            <a:off x="127235" y="5527298"/>
            <a:ext cx="7604824" cy="1200329"/>
          </a:xfrm>
          <a:prstGeom prst="rect">
            <a:avLst/>
          </a:prstGeom>
          <a:noFill/>
        </p:spPr>
        <p:txBody>
          <a:bodyPr wrap="square" rtlCol="0">
            <a:spAutoFit/>
          </a:bodyPr>
          <a:lstStyle/>
          <a:p>
            <a:r>
              <a:rPr lang="en-US" dirty="0"/>
              <a:t>Here are some pictures from an experiment with blocking the light via a 3D printed shield. This experiment yielded a more even backlight but with the addition of a diffuser, the device was quite dim. (the two images of the buttons are with and without the diffuser, top and bottom respectively)</a:t>
            </a:r>
          </a:p>
        </p:txBody>
      </p:sp>
      <p:pic>
        <p:nvPicPr>
          <p:cNvPr id="11" name="Picture 10" descr="A picture containing text&#10;&#10;Description automatically generated">
            <a:extLst>
              <a:ext uri="{FF2B5EF4-FFF2-40B4-BE49-F238E27FC236}">
                <a16:creationId xmlns:a16="http://schemas.microsoft.com/office/drawing/2014/main" id="{FDF23264-5C2D-48AC-9232-327FE6B8FEEE}"/>
              </a:ext>
            </a:extLst>
          </p:cNvPr>
          <p:cNvPicPr>
            <a:picLocks noChangeAspect="1"/>
          </p:cNvPicPr>
          <p:nvPr/>
        </p:nvPicPr>
        <p:blipFill rotWithShape="1">
          <a:blip r:embed="rId4"/>
          <a:srcRect l="10876" t="28867" r="15595" b="41359"/>
          <a:stretch/>
        </p:blipFill>
        <p:spPr>
          <a:xfrm>
            <a:off x="8282877" y="148126"/>
            <a:ext cx="3781888" cy="2041864"/>
          </a:xfrm>
          <a:prstGeom prst="rect">
            <a:avLst/>
          </a:prstGeom>
        </p:spPr>
      </p:pic>
      <p:pic>
        <p:nvPicPr>
          <p:cNvPr id="6" name="Picture 5" descr="A picture containing text, wall, indoor, file&#10;&#10;Description automatically generated">
            <a:extLst>
              <a:ext uri="{FF2B5EF4-FFF2-40B4-BE49-F238E27FC236}">
                <a16:creationId xmlns:a16="http://schemas.microsoft.com/office/drawing/2014/main" id="{566E3824-1AC9-427A-A5B5-3B1B6CC550BD}"/>
              </a:ext>
            </a:extLst>
          </p:cNvPr>
          <p:cNvPicPr>
            <a:picLocks noChangeAspect="1"/>
          </p:cNvPicPr>
          <p:nvPr/>
        </p:nvPicPr>
        <p:blipFill rotWithShape="1">
          <a:blip r:embed="rId5"/>
          <a:srcRect l="9237" t="28627" r="22330" b="44364"/>
          <a:stretch/>
        </p:blipFill>
        <p:spPr>
          <a:xfrm>
            <a:off x="8282877" y="2282638"/>
            <a:ext cx="3519899" cy="1852333"/>
          </a:xfrm>
          <a:prstGeom prst="rect">
            <a:avLst/>
          </a:prstGeom>
        </p:spPr>
      </p:pic>
    </p:spTree>
    <p:extLst>
      <p:ext uri="{BB962C8B-B14F-4D97-AF65-F5344CB8AC3E}">
        <p14:creationId xmlns:p14="http://schemas.microsoft.com/office/powerpoint/2010/main" val="31933282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ext&#10;&#10;Description automatically generated">
            <a:extLst>
              <a:ext uri="{FF2B5EF4-FFF2-40B4-BE49-F238E27FC236}">
                <a16:creationId xmlns:a16="http://schemas.microsoft.com/office/drawing/2014/main" id="{EB99E13D-D8CC-4B02-85E0-2153169ED33F}"/>
              </a:ext>
            </a:extLst>
          </p:cNvPr>
          <p:cNvPicPr>
            <a:picLocks noChangeAspect="1"/>
          </p:cNvPicPr>
          <p:nvPr/>
        </p:nvPicPr>
        <p:blipFill rotWithShape="1">
          <a:blip r:embed="rId2"/>
          <a:srcRect l="32343" t="20409" r="34823" b="26989"/>
          <a:stretch/>
        </p:blipFill>
        <p:spPr>
          <a:xfrm>
            <a:off x="8752115" y="471673"/>
            <a:ext cx="1856792" cy="3966202"/>
          </a:xfrm>
          <a:prstGeom prst="rect">
            <a:avLst/>
          </a:prstGeom>
        </p:spPr>
      </p:pic>
      <p:pic>
        <p:nvPicPr>
          <p:cNvPr id="5" name="Picture 4" descr="Graphical user interface&#10;&#10;Description automatically generated">
            <a:extLst>
              <a:ext uri="{FF2B5EF4-FFF2-40B4-BE49-F238E27FC236}">
                <a16:creationId xmlns:a16="http://schemas.microsoft.com/office/drawing/2014/main" id="{0D84E2CD-28FA-47EE-B8FC-CB6FC30CE127}"/>
              </a:ext>
            </a:extLst>
          </p:cNvPr>
          <p:cNvPicPr>
            <a:picLocks noChangeAspect="1"/>
          </p:cNvPicPr>
          <p:nvPr/>
        </p:nvPicPr>
        <p:blipFill rotWithShape="1">
          <a:blip r:embed="rId3"/>
          <a:srcRect l="27264" t="22721" r="36818" b="25850"/>
          <a:stretch/>
        </p:blipFill>
        <p:spPr>
          <a:xfrm>
            <a:off x="5570376" y="363894"/>
            <a:ext cx="2133990" cy="4073980"/>
          </a:xfrm>
          <a:prstGeom prst="rect">
            <a:avLst/>
          </a:prstGeom>
        </p:spPr>
      </p:pic>
      <p:pic>
        <p:nvPicPr>
          <p:cNvPr id="7" name="Picture 6" descr="Graphical user interface&#10;&#10;Description automatically generated">
            <a:extLst>
              <a:ext uri="{FF2B5EF4-FFF2-40B4-BE49-F238E27FC236}">
                <a16:creationId xmlns:a16="http://schemas.microsoft.com/office/drawing/2014/main" id="{966BB179-193D-467D-A4D6-017DEB75A36D}"/>
              </a:ext>
            </a:extLst>
          </p:cNvPr>
          <p:cNvPicPr>
            <a:picLocks noChangeAspect="1"/>
          </p:cNvPicPr>
          <p:nvPr/>
        </p:nvPicPr>
        <p:blipFill rotWithShape="1">
          <a:blip r:embed="rId4"/>
          <a:srcRect l="29872" t="23128" r="39410" b="31973"/>
          <a:stretch/>
        </p:blipFill>
        <p:spPr>
          <a:xfrm>
            <a:off x="3163077" y="363894"/>
            <a:ext cx="2133990" cy="4158760"/>
          </a:xfrm>
          <a:prstGeom prst="rect">
            <a:avLst/>
          </a:prstGeom>
        </p:spPr>
      </p:pic>
      <p:pic>
        <p:nvPicPr>
          <p:cNvPr id="9" name="Picture 8" descr="Graphical user interface&#10;&#10;Description automatically generated">
            <a:extLst>
              <a:ext uri="{FF2B5EF4-FFF2-40B4-BE49-F238E27FC236}">
                <a16:creationId xmlns:a16="http://schemas.microsoft.com/office/drawing/2014/main" id="{42E08BEB-7B9D-407C-A98F-BBD50E799B16}"/>
              </a:ext>
            </a:extLst>
          </p:cNvPr>
          <p:cNvPicPr>
            <a:picLocks noChangeAspect="1"/>
          </p:cNvPicPr>
          <p:nvPr/>
        </p:nvPicPr>
        <p:blipFill rotWithShape="1">
          <a:blip r:embed="rId5"/>
          <a:srcRect l="27876" t="18096" r="36025" b="24354"/>
          <a:stretch/>
        </p:blipFill>
        <p:spPr>
          <a:xfrm>
            <a:off x="771718" y="363893"/>
            <a:ext cx="1999473" cy="4250135"/>
          </a:xfrm>
          <a:prstGeom prst="rect">
            <a:avLst/>
          </a:prstGeom>
        </p:spPr>
      </p:pic>
      <p:sp>
        <p:nvSpPr>
          <p:cNvPr id="10" name="TextBox 9">
            <a:extLst>
              <a:ext uri="{FF2B5EF4-FFF2-40B4-BE49-F238E27FC236}">
                <a16:creationId xmlns:a16="http://schemas.microsoft.com/office/drawing/2014/main" id="{C41346BF-CD25-4EF0-87A1-DE74A6CFF838}"/>
              </a:ext>
            </a:extLst>
          </p:cNvPr>
          <p:cNvSpPr txBox="1"/>
          <p:nvPr/>
        </p:nvSpPr>
        <p:spPr>
          <a:xfrm>
            <a:off x="1492898" y="5187820"/>
            <a:ext cx="6512767" cy="923330"/>
          </a:xfrm>
          <a:prstGeom prst="rect">
            <a:avLst/>
          </a:prstGeom>
          <a:noFill/>
        </p:spPr>
        <p:txBody>
          <a:bodyPr wrap="square" rtlCol="0">
            <a:spAutoFit/>
          </a:bodyPr>
          <a:lstStyle/>
          <a:p>
            <a:r>
              <a:rPr lang="en-US" dirty="0"/>
              <a:t>Images of the test from the last slide at different brightness's (High to low from left to right, last image is lowest brightness in a well-lit room)</a:t>
            </a:r>
          </a:p>
        </p:txBody>
      </p:sp>
    </p:spTree>
    <p:extLst>
      <p:ext uri="{BB962C8B-B14F-4D97-AF65-F5344CB8AC3E}">
        <p14:creationId xmlns:p14="http://schemas.microsoft.com/office/powerpoint/2010/main" val="2923403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picture containing indoor, weapon, case, different&#10;&#10;Description automatically generated">
            <a:extLst>
              <a:ext uri="{FF2B5EF4-FFF2-40B4-BE49-F238E27FC236}">
                <a16:creationId xmlns:a16="http://schemas.microsoft.com/office/drawing/2014/main" id="{A0033ECC-D11C-4149-BB9C-89DC83734F5D}"/>
              </a:ext>
            </a:extLst>
          </p:cNvPr>
          <p:cNvPicPr>
            <a:picLocks noChangeAspect="1"/>
          </p:cNvPicPr>
          <p:nvPr/>
        </p:nvPicPr>
        <p:blipFill>
          <a:blip r:embed="rId2"/>
          <a:stretch>
            <a:fillRect/>
          </a:stretch>
        </p:blipFill>
        <p:spPr>
          <a:xfrm>
            <a:off x="538454" y="0"/>
            <a:ext cx="5143500" cy="6858000"/>
          </a:xfrm>
          <a:prstGeom prst="rect">
            <a:avLst/>
          </a:prstGeom>
        </p:spPr>
      </p:pic>
      <p:sp>
        <p:nvSpPr>
          <p:cNvPr id="10" name="TextBox 9">
            <a:extLst>
              <a:ext uri="{FF2B5EF4-FFF2-40B4-BE49-F238E27FC236}">
                <a16:creationId xmlns:a16="http://schemas.microsoft.com/office/drawing/2014/main" id="{4E7F0829-5F4D-44D9-BD4F-BF99103E5FE1}"/>
              </a:ext>
            </a:extLst>
          </p:cNvPr>
          <p:cNvSpPr txBox="1"/>
          <p:nvPr/>
        </p:nvSpPr>
        <p:spPr>
          <a:xfrm>
            <a:off x="7386319" y="1782771"/>
            <a:ext cx="3424335" cy="1754326"/>
          </a:xfrm>
          <a:prstGeom prst="rect">
            <a:avLst/>
          </a:prstGeom>
          <a:noFill/>
        </p:spPr>
        <p:txBody>
          <a:bodyPr wrap="square" rtlCol="0">
            <a:spAutoFit/>
          </a:bodyPr>
          <a:lstStyle/>
          <a:p>
            <a:r>
              <a:rPr lang="en-US" dirty="0"/>
              <a:t>In the final test, cuts were made along the edges of the LED and the mylar was pressed up against the lamp. The mylar keeps the lightguide flat and blocks light from escaping undesirably</a:t>
            </a:r>
          </a:p>
        </p:txBody>
      </p:sp>
      <p:cxnSp>
        <p:nvCxnSpPr>
          <p:cNvPr id="12" name="Straight Connector 11">
            <a:extLst>
              <a:ext uri="{FF2B5EF4-FFF2-40B4-BE49-F238E27FC236}">
                <a16:creationId xmlns:a16="http://schemas.microsoft.com/office/drawing/2014/main" id="{7D76E951-E187-484E-A77D-4F7774E2E84A}"/>
              </a:ext>
            </a:extLst>
          </p:cNvPr>
          <p:cNvCxnSpPr>
            <a:cxnSpLocks/>
          </p:cNvCxnSpPr>
          <p:nvPr/>
        </p:nvCxnSpPr>
        <p:spPr>
          <a:xfrm>
            <a:off x="2596447" y="2366156"/>
            <a:ext cx="33427" cy="293778"/>
          </a:xfrm>
          <a:prstGeom prst="line">
            <a:avLst/>
          </a:prstGeom>
          <a:ln w="1905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3513F8DA-898C-46B1-844C-253B4A14ABA7}"/>
              </a:ext>
            </a:extLst>
          </p:cNvPr>
          <p:cNvCxnSpPr>
            <a:cxnSpLocks/>
          </p:cNvCxnSpPr>
          <p:nvPr/>
        </p:nvCxnSpPr>
        <p:spPr>
          <a:xfrm>
            <a:off x="2242819" y="2371667"/>
            <a:ext cx="33427" cy="293778"/>
          </a:xfrm>
          <a:prstGeom prst="line">
            <a:avLst/>
          </a:prstGeom>
          <a:ln w="19050">
            <a:solidFill>
              <a:srgbClr val="FF0000"/>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225188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graphical user interface&#10;&#10;Description automatically generated">
            <a:extLst>
              <a:ext uri="{FF2B5EF4-FFF2-40B4-BE49-F238E27FC236}">
                <a16:creationId xmlns:a16="http://schemas.microsoft.com/office/drawing/2014/main" id="{35B640AC-6900-4FEF-A44D-6FC3388107C0}"/>
              </a:ext>
            </a:extLst>
          </p:cNvPr>
          <p:cNvPicPr>
            <a:picLocks noChangeAspect="1"/>
          </p:cNvPicPr>
          <p:nvPr/>
        </p:nvPicPr>
        <p:blipFill rotWithShape="1">
          <a:blip r:embed="rId2"/>
          <a:srcRect l="24628" t="18221" r="32912" b="17185"/>
          <a:stretch/>
        </p:blipFill>
        <p:spPr>
          <a:xfrm>
            <a:off x="62144" y="337350"/>
            <a:ext cx="2183907" cy="4429959"/>
          </a:xfrm>
          <a:prstGeom prst="rect">
            <a:avLst/>
          </a:prstGeom>
        </p:spPr>
      </p:pic>
      <p:pic>
        <p:nvPicPr>
          <p:cNvPr id="5" name="Picture 4" descr="Graphical user interface&#10;&#10;Description automatically generated">
            <a:extLst>
              <a:ext uri="{FF2B5EF4-FFF2-40B4-BE49-F238E27FC236}">
                <a16:creationId xmlns:a16="http://schemas.microsoft.com/office/drawing/2014/main" id="{B44AADAA-4B65-4309-B01A-A29811D84F2F}"/>
              </a:ext>
            </a:extLst>
          </p:cNvPr>
          <p:cNvPicPr>
            <a:picLocks noChangeAspect="1"/>
          </p:cNvPicPr>
          <p:nvPr/>
        </p:nvPicPr>
        <p:blipFill rotWithShape="1">
          <a:blip r:embed="rId3"/>
          <a:srcRect l="23534" t="16440" r="34006" b="18965"/>
          <a:stretch/>
        </p:blipFill>
        <p:spPr>
          <a:xfrm>
            <a:off x="9729925" y="337350"/>
            <a:ext cx="2183907" cy="4429959"/>
          </a:xfrm>
          <a:prstGeom prst="rect">
            <a:avLst/>
          </a:prstGeom>
        </p:spPr>
      </p:pic>
      <p:pic>
        <p:nvPicPr>
          <p:cNvPr id="7" name="Picture 6" descr="Graphical user interface&#10;&#10;Description automatically generated">
            <a:extLst>
              <a:ext uri="{FF2B5EF4-FFF2-40B4-BE49-F238E27FC236}">
                <a16:creationId xmlns:a16="http://schemas.microsoft.com/office/drawing/2014/main" id="{4FF487A4-CD46-4352-80EC-610C4C1894B2}"/>
              </a:ext>
            </a:extLst>
          </p:cNvPr>
          <p:cNvPicPr>
            <a:picLocks noChangeAspect="1"/>
          </p:cNvPicPr>
          <p:nvPr/>
        </p:nvPicPr>
        <p:blipFill rotWithShape="1">
          <a:blip r:embed="rId4"/>
          <a:srcRect l="28770" t="14369" r="28770" b="21036"/>
          <a:stretch/>
        </p:blipFill>
        <p:spPr>
          <a:xfrm>
            <a:off x="5129072" y="337350"/>
            <a:ext cx="2183907" cy="4429959"/>
          </a:xfrm>
          <a:prstGeom prst="rect">
            <a:avLst/>
          </a:prstGeom>
        </p:spPr>
      </p:pic>
      <p:pic>
        <p:nvPicPr>
          <p:cNvPr id="9" name="Picture 8" descr="Graphical user interface&#10;&#10;Description automatically generated">
            <a:extLst>
              <a:ext uri="{FF2B5EF4-FFF2-40B4-BE49-F238E27FC236}">
                <a16:creationId xmlns:a16="http://schemas.microsoft.com/office/drawing/2014/main" id="{25434388-D1EE-4DD1-B8F3-406E1FB9562A}"/>
              </a:ext>
            </a:extLst>
          </p:cNvPr>
          <p:cNvPicPr>
            <a:picLocks noChangeAspect="1"/>
          </p:cNvPicPr>
          <p:nvPr/>
        </p:nvPicPr>
        <p:blipFill rotWithShape="1">
          <a:blip r:embed="rId5"/>
          <a:srcRect l="27102" t="16052" r="30438" b="19354"/>
          <a:stretch/>
        </p:blipFill>
        <p:spPr>
          <a:xfrm>
            <a:off x="7406740" y="337350"/>
            <a:ext cx="2183907" cy="4429959"/>
          </a:xfrm>
          <a:prstGeom prst="rect">
            <a:avLst/>
          </a:prstGeom>
        </p:spPr>
      </p:pic>
      <p:pic>
        <p:nvPicPr>
          <p:cNvPr id="11" name="Picture 10" descr="Graphical user interface&#10;&#10;Description automatically generated">
            <a:extLst>
              <a:ext uri="{FF2B5EF4-FFF2-40B4-BE49-F238E27FC236}">
                <a16:creationId xmlns:a16="http://schemas.microsoft.com/office/drawing/2014/main" id="{442FAC84-9A6C-49EC-AA45-9E6D69D85658}"/>
              </a:ext>
            </a:extLst>
          </p:cNvPr>
          <p:cNvPicPr>
            <a:picLocks noChangeAspect="1"/>
          </p:cNvPicPr>
          <p:nvPr/>
        </p:nvPicPr>
        <p:blipFill rotWithShape="1">
          <a:blip r:embed="rId6"/>
          <a:srcRect l="24513" t="19935" r="33027" b="15470"/>
          <a:stretch/>
        </p:blipFill>
        <p:spPr>
          <a:xfrm>
            <a:off x="2601354" y="337350"/>
            <a:ext cx="2183907" cy="4429959"/>
          </a:xfrm>
          <a:prstGeom prst="rect">
            <a:avLst/>
          </a:prstGeom>
        </p:spPr>
      </p:pic>
      <p:sp>
        <p:nvSpPr>
          <p:cNvPr id="12" name="TextBox 11">
            <a:extLst>
              <a:ext uri="{FF2B5EF4-FFF2-40B4-BE49-F238E27FC236}">
                <a16:creationId xmlns:a16="http://schemas.microsoft.com/office/drawing/2014/main" id="{4F592AD5-1377-411D-B36B-B3B7898F5E0B}"/>
              </a:ext>
            </a:extLst>
          </p:cNvPr>
          <p:cNvSpPr txBox="1"/>
          <p:nvPr/>
        </p:nvSpPr>
        <p:spPr>
          <a:xfrm>
            <a:off x="399496" y="5157926"/>
            <a:ext cx="5619565" cy="1200329"/>
          </a:xfrm>
          <a:prstGeom prst="rect">
            <a:avLst/>
          </a:prstGeom>
          <a:noFill/>
        </p:spPr>
        <p:txBody>
          <a:bodyPr wrap="square" rtlCol="0">
            <a:spAutoFit/>
          </a:bodyPr>
          <a:lstStyle/>
          <a:p>
            <a:r>
              <a:rPr lang="en-US" dirty="0"/>
              <a:t>The first three from the left are pure red green and blue at max brightness, the remaining blue keypads show half brightness and min brightness from left to right respectively</a:t>
            </a:r>
          </a:p>
        </p:txBody>
      </p:sp>
      <p:sp>
        <p:nvSpPr>
          <p:cNvPr id="13" name="TextBox 12">
            <a:extLst>
              <a:ext uri="{FF2B5EF4-FFF2-40B4-BE49-F238E27FC236}">
                <a16:creationId xmlns:a16="http://schemas.microsoft.com/office/drawing/2014/main" id="{6B397608-78BB-4F49-82DA-88E717CFDA51}"/>
              </a:ext>
            </a:extLst>
          </p:cNvPr>
          <p:cNvSpPr txBox="1"/>
          <p:nvPr/>
        </p:nvSpPr>
        <p:spPr>
          <a:xfrm>
            <a:off x="6800295" y="5291091"/>
            <a:ext cx="5113537" cy="1477328"/>
          </a:xfrm>
          <a:prstGeom prst="rect">
            <a:avLst/>
          </a:prstGeom>
          <a:noFill/>
        </p:spPr>
        <p:txBody>
          <a:bodyPr wrap="square" rtlCol="0">
            <a:spAutoFit/>
          </a:bodyPr>
          <a:lstStyle/>
          <a:p>
            <a:r>
              <a:rPr lang="en-US" dirty="0"/>
              <a:t>Note the light leaking through the sides of the keypad in the first two images are from small cuts in the mylar made accidentally when it was pressed up to the LED and to not accurately reflect it’s light blocking ability.</a:t>
            </a:r>
          </a:p>
        </p:txBody>
      </p:sp>
    </p:spTree>
    <p:extLst>
      <p:ext uri="{BB962C8B-B14F-4D97-AF65-F5344CB8AC3E}">
        <p14:creationId xmlns:p14="http://schemas.microsoft.com/office/powerpoint/2010/main" val="38385861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1F45DA4-DCB9-42CF-AF14-BE608A6B594A}"/>
              </a:ext>
            </a:extLst>
          </p:cNvPr>
          <p:cNvSpPr txBox="1"/>
          <p:nvPr/>
        </p:nvSpPr>
        <p:spPr>
          <a:xfrm>
            <a:off x="700857" y="1443841"/>
            <a:ext cx="8886653" cy="4832092"/>
          </a:xfrm>
          <a:prstGeom prst="rect">
            <a:avLst/>
          </a:prstGeom>
          <a:noFill/>
        </p:spPr>
        <p:txBody>
          <a:bodyPr wrap="square" rtlCol="0">
            <a:spAutoFit/>
          </a:bodyPr>
          <a:lstStyle/>
          <a:p>
            <a:pPr marL="285750" indent="-285750">
              <a:buFont typeface="Arial" panose="020B0604020202020204" pitchFamily="34" charset="0"/>
              <a:buChar char="•"/>
            </a:pPr>
            <a:r>
              <a:rPr lang="en-US" sz="2800" dirty="0"/>
              <a:t>Sanding the lightguide to make a rougher surface has little to no effect on brightness when a diffuser is used</a:t>
            </a:r>
          </a:p>
          <a:p>
            <a:pPr marL="285750" indent="-285750">
              <a:buFont typeface="Arial" panose="020B0604020202020204" pitchFamily="34" charset="0"/>
              <a:buChar char="•"/>
            </a:pPr>
            <a:r>
              <a:rPr lang="en-US" sz="2800" dirty="0"/>
              <a:t>Diffusers lower the brightness but add much more evenness</a:t>
            </a:r>
          </a:p>
          <a:p>
            <a:pPr marL="285750" indent="-285750">
              <a:buFont typeface="Arial" panose="020B0604020202020204" pitchFamily="34" charset="0"/>
              <a:buChar char="•"/>
            </a:pPr>
            <a:r>
              <a:rPr lang="en-US" sz="2800" dirty="0"/>
              <a:t>Using a thicker lightguide may allow more light to enter and make the backlighting brighter. This is a theory based on research but is untested because a new lightguide would need to be made.</a:t>
            </a:r>
          </a:p>
          <a:p>
            <a:pPr marL="285750" indent="-285750">
              <a:buFont typeface="Arial" panose="020B0604020202020204" pitchFamily="34" charset="0"/>
              <a:buChar char="•"/>
            </a:pPr>
            <a:r>
              <a:rPr lang="en-US" sz="2800" dirty="0"/>
              <a:t>The non-white areas of the button pad contribute to a dimmer middle section of the backlighting because they absorb light from the LEDs.</a:t>
            </a:r>
          </a:p>
        </p:txBody>
      </p:sp>
      <p:sp>
        <p:nvSpPr>
          <p:cNvPr id="3" name="TextBox 2">
            <a:extLst>
              <a:ext uri="{FF2B5EF4-FFF2-40B4-BE49-F238E27FC236}">
                <a16:creationId xmlns:a16="http://schemas.microsoft.com/office/drawing/2014/main" id="{C9F07277-F681-4B6E-A0F6-C9CE84B0743F}"/>
              </a:ext>
            </a:extLst>
          </p:cNvPr>
          <p:cNvSpPr txBox="1"/>
          <p:nvPr/>
        </p:nvSpPr>
        <p:spPr>
          <a:xfrm>
            <a:off x="3772584" y="175214"/>
            <a:ext cx="6280340" cy="769441"/>
          </a:xfrm>
          <a:prstGeom prst="rect">
            <a:avLst/>
          </a:prstGeom>
          <a:noFill/>
        </p:spPr>
        <p:txBody>
          <a:bodyPr wrap="square" rtlCol="0">
            <a:spAutoFit/>
          </a:bodyPr>
          <a:lstStyle/>
          <a:p>
            <a:r>
              <a:rPr lang="en-US" sz="4400" dirty="0"/>
              <a:t>Additional Notes</a:t>
            </a:r>
          </a:p>
        </p:txBody>
      </p:sp>
    </p:spTree>
    <p:extLst>
      <p:ext uri="{BB962C8B-B14F-4D97-AF65-F5344CB8AC3E}">
        <p14:creationId xmlns:p14="http://schemas.microsoft.com/office/powerpoint/2010/main" val="285573187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1835</TotalTime>
  <Words>518</Words>
  <Application>Microsoft Office PowerPoint</Application>
  <PresentationFormat>Widescreen</PresentationFormat>
  <Paragraphs>17</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Jacob Willette</dc:creator>
  <cp:lastModifiedBy>Jacob Willette</cp:lastModifiedBy>
  <cp:revision>4</cp:revision>
  <dcterms:created xsi:type="dcterms:W3CDTF">2021-09-20T14:02:08Z</dcterms:created>
  <dcterms:modified xsi:type="dcterms:W3CDTF">2021-10-05T16:30:58Z</dcterms:modified>
</cp:coreProperties>
</file>