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7"/>
  </p:notesMasterIdLst>
  <p:handoutMasterIdLst>
    <p:handoutMasterId r:id="rId8"/>
  </p:handoutMasterIdLst>
  <p:sldIdLst>
    <p:sldId id="395" r:id="rId2"/>
    <p:sldId id="392" r:id="rId3"/>
    <p:sldId id="394" r:id="rId4"/>
    <p:sldId id="396" r:id="rId5"/>
    <p:sldId id="393" r:id="rId6"/>
  </p:sldIdLst>
  <p:sldSz cx="9144000" cy="6858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FFF"/>
    <a:srgbClr val="7DE0F7"/>
    <a:srgbClr val="00F2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 showGuides="1">
      <p:cViewPr varScale="1">
        <p:scale>
          <a:sx n="69" d="100"/>
          <a:sy n="69" d="100"/>
        </p:scale>
        <p:origin x="11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3804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3/1/2021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‹#›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7B9B1A6A-6BBE-4409-8C9E-DA0703379151}" type="datetimeFigureOut">
              <a:rPr lang="en-US" smtClean="0"/>
              <a:pPr/>
              <a:t>3/1/2021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184275" y="696913"/>
            <a:ext cx="4648200" cy="348615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92352" y="4415790"/>
            <a:ext cx="6225697" cy="418338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3A94E69C-C28A-4BE6-BE89-71D8FB2035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F2B22-8887-479A-B487-329A34ED9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FFDC9-5541-43BB-8F4C-1C8FC633F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87617-D590-47E1-98AA-BDC5343EB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2D89F-8DA8-4409-BD6C-966E002F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F0F8B-262B-42D2-B525-EF94C5A1D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1998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E2AC-1451-45B2-9BAC-D377EAC8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0784A-C58A-4548-AB6D-A7190930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E0981-CDB6-4147-88CF-42A6219C5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7DE75-071E-4070-A172-773685EEC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A56DD-81DC-4F29-94DD-70983F94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5613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6FF1-651B-459F-9239-42B8C974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3EE4E-9054-4501-88AA-3F693BB81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7D5FC-2A98-47A4-919B-CE6ACE479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1D733-493A-4020-8F00-778DCA0BD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CA9CE-67CA-4E91-BC9A-D909B144B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8650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345DD-A12D-46D6-B094-4A0E4C57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D8636-1C13-4F19-B378-1E8A02F3A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5AD37-6C64-471F-9C0B-6E18E0AAA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52AFE-8C52-4750-A066-38DC7B27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36BA6-3712-4DEC-BE9B-F66DCFF2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37BFC-AF9B-477A-B02D-7AA5551D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8215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32108-AF7E-424D-A861-6843C51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B997A-4EFA-4BF6-8309-361C6000C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0A7D0-40D5-4613-81F6-4D08198CF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E3666B-4289-4E98-999D-F0F4BF60C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B071F9-EDA3-40AE-BB14-A6F71DD3D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E6C15-DF42-4461-9769-F77EF5F23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503F1-250C-421C-BF93-2B846097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62EF3-AD70-4EEC-9A59-00BFFABC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4287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F7E0E-4C27-401D-B048-B3576389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4A462-1BAD-4592-8F65-E82B2E46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18C8D-11C5-4F93-8C9C-4C22CE440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A6460-868C-4FA3-8C32-2BE0A396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2508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30D4DD-0DA0-4B62-9042-7BA996DC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BBB32-CF7E-49E5-B252-F963F334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FF0B2-F140-4326-A67A-08A51B01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92139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26E8-3A4D-44FF-B46C-31529A7CC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6AF7D-1B88-447E-8B4F-534CF3258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8B5F3-F812-486D-805A-D27B4547F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EC472-AB80-4806-95CA-3C763C84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AF1F7-B2B4-4C75-9C27-4F42C5C5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59638-7E28-47DD-AC76-76324BBE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0728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8259-9AF1-4021-8E9F-4C71756F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96EA7-579C-48F2-8C9C-588BA3B9A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956D7-8586-4D20-B706-69D725C1B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4F3A5-A01E-41CF-B998-D4107364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2D82A-7C01-4F24-B435-036A5914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72970-5542-4BAB-85D2-3E94F316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83687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6FD5-438A-4861-9EB9-B12C1C34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8A3C7-1019-435B-A431-87F6E5E03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D932E-510F-40B4-8D3C-F2F13CCA0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E9409-E327-4BE8-AC48-3F04FA630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55E5F-4FB1-4CC4-8C6E-A5C40ECB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9545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FD44F8-6E97-4013-BE4C-EA68D261F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48943-D097-42B0-BAA3-26D9AAD7E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31627-B74C-47A4-A55B-2B89548A6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AF747-5F12-42A5-8B0C-7E6755DB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327-57D3-44A8-BAD1-630A57F34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7082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orkInstruction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5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C7D1FE-4972-4D3B-B41D-221445CA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EAA94-2F98-44DF-A5A3-49EB277A6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AC8A0-AB41-41E5-B845-2E7968D1E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8B4EA-5152-4F4E-8571-E8B290866F3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2D45C-AA3F-4534-AE7C-FE48AACB4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555A9-C5C5-4C92-A10D-9D19743D9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CC12D-E76D-4FDE-9618-AACC4E6BB18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2207">
            <a:extLst>
              <a:ext uri="{FF2B5EF4-FFF2-40B4-BE49-F238E27FC236}">
                <a16:creationId xmlns:a16="http://schemas.microsoft.com/office/drawing/2014/main" id="{082D1A51-28E1-43FD-9D38-8FFA51D416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76600" y="1492277"/>
            <a:ext cx="5666294" cy="4980685"/>
          </a:xfrm>
          <a:prstGeom prst="rect">
            <a:avLst/>
          </a:prstGeom>
          <a:solidFill>
            <a:srgbClr val="DDDDDD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1269" tIns="40634" rIns="81269" bIns="40634" anchor="ctr"/>
          <a:lstStyle/>
          <a:p>
            <a:pPr algn="ctr" defTabSz="813421" eaLnBrk="0" hangingPunct="0"/>
            <a:endParaRPr lang="en-US" sz="2191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21DDF0-BD66-4856-8C4A-37F85D08998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70460030"/>
              </p:ext>
            </p:extLst>
          </p:nvPr>
        </p:nvGraphicFramePr>
        <p:xfrm>
          <a:off x="163264" y="385040"/>
          <a:ext cx="8779632" cy="6091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8709">
                  <a:extLst>
                    <a:ext uri="{9D8B030D-6E8A-4147-A177-3AD203B41FA5}">
                      <a16:colId xmlns:a16="http://schemas.microsoft.com/office/drawing/2014/main" val="3882397869"/>
                    </a:ext>
                  </a:extLst>
                </a:gridCol>
                <a:gridCol w="1594627">
                  <a:extLst>
                    <a:ext uri="{9D8B030D-6E8A-4147-A177-3AD203B41FA5}">
                      <a16:colId xmlns:a16="http://schemas.microsoft.com/office/drawing/2014/main" val="1987008874"/>
                    </a:ext>
                  </a:extLst>
                </a:gridCol>
                <a:gridCol w="2822121">
                  <a:extLst>
                    <a:ext uri="{9D8B030D-6E8A-4147-A177-3AD203B41FA5}">
                      <a16:colId xmlns:a16="http://schemas.microsoft.com/office/drawing/2014/main" val="301571634"/>
                    </a:ext>
                  </a:extLst>
                </a:gridCol>
                <a:gridCol w="1589942">
                  <a:extLst>
                    <a:ext uri="{9D8B030D-6E8A-4147-A177-3AD203B41FA5}">
                      <a16:colId xmlns:a16="http://schemas.microsoft.com/office/drawing/2014/main" val="3283088297"/>
                    </a:ext>
                  </a:extLst>
                </a:gridCol>
                <a:gridCol w="1254233">
                  <a:extLst>
                    <a:ext uri="{9D8B030D-6E8A-4147-A177-3AD203B41FA5}">
                      <a16:colId xmlns:a16="http://schemas.microsoft.com/office/drawing/2014/main" val="3412547574"/>
                    </a:ext>
                  </a:extLst>
                </a:gridCol>
              </a:tblGrid>
              <a:tr h="2757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ABB Electrification Products Industrial Solutions, Mebane, NC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Type of Instruction: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1VAM-T0004-014000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10724"/>
                  </a:ext>
                </a:extLst>
              </a:tr>
              <a:tr h="2757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latin typeface="+mn-lt"/>
                        <a:ea typeface="ABBvoice Light" panose="020D0403020503020204" pitchFamily="34" charset="0"/>
                        <a:cs typeface="ABBvoice Light" panose="020D0403020503020204" pitchFamily="34" charset="0"/>
                      </a:endParaRP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Product Line: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Rev: 1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644848"/>
                  </a:ext>
                </a:extLst>
              </a:tr>
              <a:tr h="275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              Quality Check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              Verify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Task: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Page: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409632"/>
                  </a:ext>
                </a:extLst>
              </a:tr>
              <a:tr h="27573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              Operation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              EHS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Issued by:     </a:t>
                      </a:r>
                      <a:r>
                        <a:rPr lang="en-US" sz="1100" b="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Aaron Drumgold</a:t>
                      </a:r>
                      <a:endParaRPr lang="en-US" sz="800" b="0" dirty="0">
                        <a:latin typeface="+mn-lt"/>
                        <a:ea typeface="ABBvoice Light" panose="020D0403020503020204" pitchFamily="34" charset="0"/>
                        <a:cs typeface="ABBvoice Light" panose="020D0403020503020204" pitchFamily="34" charset="0"/>
                      </a:endParaRP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Approved by:   Line VSL</a:t>
                      </a: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latin typeface="+mn-lt"/>
                        <a:ea typeface="ABBvoice Light" panose="020D0403020503020204" pitchFamily="34" charset="0"/>
                        <a:cs typeface="ABBvoice Light" panose="020D0403020503020204" pitchFamily="34" charset="0"/>
                      </a:endParaRP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493312"/>
                  </a:ext>
                </a:extLst>
              </a:tr>
              <a:tr h="4403780">
                <a:tc gridSpan="2">
                  <a:txBody>
                    <a:bodyPr/>
                    <a:lstStyle/>
                    <a:p>
                      <a:endParaRPr lang="en-US" sz="800" dirty="0">
                        <a:latin typeface="+mn-lt"/>
                        <a:ea typeface="ABBvoice Light" panose="020D0403020503020204" pitchFamily="34" charset="0"/>
                        <a:cs typeface="ABBvoice Light" panose="020D0403020503020204" pitchFamily="34" charset="0"/>
                      </a:endParaRP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endParaRPr lang="en-US" sz="800" dirty="0">
                        <a:latin typeface="+mn-lt"/>
                        <a:ea typeface="ABBvoice Light" panose="020D0403020503020204" pitchFamily="34" charset="0"/>
                        <a:cs typeface="ABBvoice Light" panose="020D0403020503020204" pitchFamily="34" charset="0"/>
                      </a:endParaRPr>
                    </a:p>
                  </a:txBody>
                  <a:tcPr marL="87086" marR="8708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21739"/>
                  </a:ext>
                </a:extLst>
              </a:tr>
              <a:tr h="584474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n-lt"/>
                          <a:ea typeface="ABBvoice Light" panose="020D0403020503020204" pitchFamily="34" charset="0"/>
                          <a:cs typeface="ABBvoice Light" panose="020D0403020503020204" pitchFamily="34" charset="0"/>
                        </a:rPr>
                        <a:t>Safety glasses and safety shoes required at this work station.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79299"/>
                  </a:ext>
                </a:extLst>
              </a:tr>
            </a:tbl>
          </a:graphicData>
        </a:graphic>
      </p:graphicFrame>
      <p:grpSp>
        <p:nvGrpSpPr>
          <p:cNvPr id="9" name="Group 67">
            <a:extLst>
              <a:ext uri="{FF2B5EF4-FFF2-40B4-BE49-F238E27FC236}">
                <a16:creationId xmlns:a16="http://schemas.microsoft.com/office/drawing/2014/main" id="{E3CEBE4F-83ED-4072-8EC7-82C1B377E4B2}"/>
              </a:ext>
            </a:extLst>
          </p:cNvPr>
          <p:cNvGrpSpPr/>
          <p:nvPr userDrawn="1"/>
        </p:nvGrpSpPr>
        <p:grpSpPr bwMode="gray">
          <a:xfrm>
            <a:off x="231322" y="6605006"/>
            <a:ext cx="337887" cy="88364"/>
            <a:chOff x="61913" y="5218113"/>
            <a:chExt cx="3138487" cy="820737"/>
          </a:xfrm>
          <a:solidFill>
            <a:schemeClr val="accent3"/>
          </a:solidFill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C798FBD5-0F4F-4C28-A147-901FE8984ECE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04A1948-CDB7-496C-81EB-BEEF13D57708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07871C53-BF0E-4865-8B06-00C48DC94CCB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0ADBEA9A-DE53-49D6-B41B-6599018083F6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BFE3EC7-CBEA-4CE5-A461-E66565DC9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63287" y="119295"/>
            <a:ext cx="507512" cy="19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2055">
            <a:extLst>
              <a:ext uri="{FF2B5EF4-FFF2-40B4-BE49-F238E27FC236}">
                <a16:creationId xmlns:a16="http://schemas.microsoft.com/office/drawing/2014/main" id="{F6D1FE5C-EC0D-40B7-B403-508E904875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1321" y="989718"/>
            <a:ext cx="174171" cy="174171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81269" tIns="40634" rIns="81269" bIns="40634" anchor="ctr"/>
          <a:lstStyle/>
          <a:p>
            <a:pPr defTabSz="813421" eaLnBrk="0" hangingPunct="0"/>
            <a:endParaRPr lang="en-US" sz="1048"/>
          </a:p>
        </p:txBody>
      </p:sp>
      <p:sp>
        <p:nvSpPr>
          <p:cNvPr id="16" name="Oval 2057">
            <a:extLst>
              <a:ext uri="{FF2B5EF4-FFF2-40B4-BE49-F238E27FC236}">
                <a16:creationId xmlns:a16="http://schemas.microsoft.com/office/drawing/2014/main" id="{736053FD-1A4C-4D85-8075-34371935E07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1322" y="1275140"/>
            <a:ext cx="174171" cy="174171"/>
          </a:xfrm>
          <a:prstGeom prst="ellipse">
            <a:avLst/>
          </a:prstGeom>
          <a:solidFill>
            <a:srgbClr val="CCFFFF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81269" tIns="40634" rIns="81269" bIns="40634" anchor="ctr"/>
          <a:lstStyle/>
          <a:p>
            <a:pPr defTabSz="813421" eaLnBrk="0" hangingPunct="0"/>
            <a:endParaRPr lang="en-US" sz="1048"/>
          </a:p>
        </p:txBody>
      </p:sp>
      <p:sp>
        <p:nvSpPr>
          <p:cNvPr id="17" name="Rectangle 2122">
            <a:extLst>
              <a:ext uri="{FF2B5EF4-FFF2-40B4-BE49-F238E27FC236}">
                <a16:creationId xmlns:a16="http://schemas.microsoft.com/office/drawing/2014/main" id="{00E146F2-F2DC-4805-9FEF-79B1213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40203" y="1005115"/>
            <a:ext cx="174171" cy="174171"/>
          </a:xfrm>
          <a:prstGeom prst="rect">
            <a:avLst/>
          </a:prstGeom>
          <a:solidFill>
            <a:srgbClr val="FFFF66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81269" tIns="40634" rIns="81269" bIns="40634" anchor="ctr"/>
          <a:lstStyle/>
          <a:p>
            <a:pPr algn="ctr" defTabSz="813421" eaLnBrk="0" hangingPunct="0"/>
            <a:endParaRPr lang="en-US" sz="2191"/>
          </a:p>
        </p:txBody>
      </p:sp>
      <p:sp>
        <p:nvSpPr>
          <p:cNvPr id="18" name="Text Box 90">
            <a:extLst>
              <a:ext uri="{FF2B5EF4-FFF2-40B4-BE49-F238E27FC236}">
                <a16:creationId xmlns:a16="http://schemas.microsoft.com/office/drawing/2014/main" id="{B1089CD0-CB64-49A2-AB1E-250B642972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51190" y="89960"/>
            <a:ext cx="1641621" cy="29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560" tIns="45280" rIns="90560" bIns="45280">
            <a:spAutoFit/>
          </a:bodyPr>
          <a:lstStyle>
            <a:lvl1pPr defTabSz="950913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1pPr>
            <a:lvl2pPr marL="742950" indent="-285750" defTabSz="950913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2pPr>
            <a:lvl3pPr marL="1143000" indent="-228600" defTabSz="950913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3pPr>
            <a:lvl4pPr marL="1600200" indent="-228600" defTabSz="950913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4pPr>
            <a:lvl5pPr marL="2057400" indent="-228600" defTabSz="950913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9pPr>
          </a:lstStyle>
          <a:p>
            <a:pPr eaLnBrk="1" hangingPunct="1"/>
            <a:r>
              <a:rPr lang="en-US" sz="1333" dirty="0">
                <a:latin typeface="+mj-lt"/>
                <a:ea typeface="ABBvoice Medium" panose="020D0703020503020204" pitchFamily="34" charset="0"/>
                <a:cs typeface="ABBvoice Medium" panose="020D0703020503020204" pitchFamily="34" charset="0"/>
              </a:rPr>
              <a:t>Work Instructions</a:t>
            </a:r>
          </a:p>
        </p:txBody>
      </p:sp>
      <p:sp>
        <p:nvSpPr>
          <p:cNvPr id="19" name="AutoShape 172">
            <a:extLst>
              <a:ext uri="{FF2B5EF4-FFF2-40B4-BE49-F238E27FC236}">
                <a16:creationId xmlns:a16="http://schemas.microsoft.com/office/drawing/2014/main" id="{8C6403EA-8E88-4CBA-AB0D-BA6190C95B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332" y="6052457"/>
            <a:ext cx="274320" cy="272143"/>
          </a:xfrm>
          <a:prstGeom prst="plus">
            <a:avLst>
              <a:gd name="adj" fmla="val 34333"/>
            </a:avLst>
          </a:prstGeom>
          <a:solidFill>
            <a:srgbClr val="FF3300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732"/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7C50E1BD-67DB-4B25-BF03-BB2D0F124B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67429" y="6548817"/>
            <a:ext cx="4209143" cy="23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GE Inspira Pitch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GE Inspira Pitch" pitchFamily="34" charset="0"/>
              </a:defRPr>
            </a:lvl9pPr>
          </a:lstStyle>
          <a:p>
            <a:pPr eaLnBrk="1" hangingPunct="1"/>
            <a:r>
              <a:rPr lang="en-US" sz="952" u="sng" dirty="0">
                <a:latin typeface="ABBvoice Light" panose="020D0403020503020204" pitchFamily="34" charset="0"/>
                <a:ea typeface="ABBvoice Light" panose="020D0403020503020204" pitchFamily="34" charset="0"/>
                <a:cs typeface="ABBvoice Light" panose="020D0403020503020204" pitchFamily="34" charset="0"/>
              </a:rPr>
              <a:t>UNCONTROLLED WHEN PRINTED OR TRANSMITTED ELECTRONICALLY</a:t>
            </a:r>
          </a:p>
        </p:txBody>
      </p:sp>
      <p:sp>
        <p:nvSpPr>
          <p:cNvPr id="21" name="AutoShape 172">
            <a:extLst>
              <a:ext uri="{FF2B5EF4-FFF2-40B4-BE49-F238E27FC236}">
                <a16:creationId xmlns:a16="http://schemas.microsoft.com/office/drawing/2014/main" id="{9F522556-BF53-4799-92A1-4E5278BE07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40203" y="1270785"/>
            <a:ext cx="182880" cy="182880"/>
          </a:xfrm>
          <a:prstGeom prst="plus">
            <a:avLst>
              <a:gd name="adj" fmla="val 34333"/>
            </a:avLst>
          </a:prstGeom>
          <a:solidFill>
            <a:srgbClr val="FF3300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732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7AABB50-515F-4BCB-B224-71DA915DDA37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308460" y="1020537"/>
            <a:ext cx="365760" cy="11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ABBvoice Light" panose="020D0403020503020204" pitchFamily="34" charset="0"/>
                <a:cs typeface="ABBvoice Light" panose="020D0403020503020204" pitchFamily="34" charset="0"/>
              </a:defRPr>
            </a:lvl1pPr>
            <a:lvl2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OF    19</a:t>
            </a:r>
          </a:p>
        </p:txBody>
      </p:sp>
    </p:spTree>
    <p:extLst>
      <p:ext uri="{BB962C8B-B14F-4D97-AF65-F5344CB8AC3E}">
        <p14:creationId xmlns:p14="http://schemas.microsoft.com/office/powerpoint/2010/main" val="211388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18" userDrawn="1">
          <p15:clr>
            <a:srgbClr val="F26B43"/>
          </p15:clr>
        </p15:guide>
        <p15:guide id="2" pos="5601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orient="horz" pos="3726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24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CBAB806-AC1E-4AC7-ACB5-D8A1516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606085"/>
              </p:ext>
            </p:extLst>
          </p:nvPr>
        </p:nvGraphicFramePr>
        <p:xfrm>
          <a:off x="178315" y="393404"/>
          <a:ext cx="8787369" cy="6254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907">
                  <a:extLst>
                    <a:ext uri="{9D8B030D-6E8A-4147-A177-3AD203B41FA5}">
                      <a16:colId xmlns:a16="http://schemas.microsoft.com/office/drawing/2014/main" val="1318373704"/>
                    </a:ext>
                  </a:extLst>
                </a:gridCol>
                <a:gridCol w="235399">
                  <a:extLst>
                    <a:ext uri="{9D8B030D-6E8A-4147-A177-3AD203B41FA5}">
                      <a16:colId xmlns:a16="http://schemas.microsoft.com/office/drawing/2014/main" val="1728561900"/>
                    </a:ext>
                  </a:extLst>
                </a:gridCol>
                <a:gridCol w="1029875">
                  <a:extLst>
                    <a:ext uri="{9D8B030D-6E8A-4147-A177-3AD203B41FA5}">
                      <a16:colId xmlns:a16="http://schemas.microsoft.com/office/drawing/2014/main" val="710405719"/>
                    </a:ext>
                  </a:extLst>
                </a:gridCol>
                <a:gridCol w="297712">
                  <a:extLst>
                    <a:ext uri="{9D8B030D-6E8A-4147-A177-3AD203B41FA5}">
                      <a16:colId xmlns:a16="http://schemas.microsoft.com/office/drawing/2014/main" val="327637481"/>
                    </a:ext>
                  </a:extLst>
                </a:gridCol>
                <a:gridCol w="1227620">
                  <a:extLst>
                    <a:ext uri="{9D8B030D-6E8A-4147-A177-3AD203B41FA5}">
                      <a16:colId xmlns:a16="http://schemas.microsoft.com/office/drawing/2014/main" val="1380917452"/>
                    </a:ext>
                  </a:extLst>
                </a:gridCol>
                <a:gridCol w="2918483">
                  <a:extLst>
                    <a:ext uri="{9D8B030D-6E8A-4147-A177-3AD203B41FA5}">
                      <a16:colId xmlns:a16="http://schemas.microsoft.com/office/drawing/2014/main" val="862159587"/>
                    </a:ext>
                  </a:extLst>
                </a:gridCol>
                <a:gridCol w="1470812">
                  <a:extLst>
                    <a:ext uri="{9D8B030D-6E8A-4147-A177-3AD203B41FA5}">
                      <a16:colId xmlns:a16="http://schemas.microsoft.com/office/drawing/2014/main" val="406046741"/>
                    </a:ext>
                  </a:extLst>
                </a:gridCol>
                <a:gridCol w="1301561">
                  <a:extLst>
                    <a:ext uri="{9D8B030D-6E8A-4147-A177-3AD203B41FA5}">
                      <a16:colId xmlns:a16="http://schemas.microsoft.com/office/drawing/2014/main" val="264086638"/>
                    </a:ext>
                  </a:extLst>
                </a:gridCol>
              </a:tblGrid>
              <a:tr h="274369">
                <a:tc gridSpan="5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ABB Electrification Products Industrial Solutions, Auburn,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Type of instruction: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Calibration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166189"/>
                  </a:ext>
                </a:extLst>
              </a:tr>
              <a:tr h="257503">
                <a:tc gridSpan="5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Product Line: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QC Calibration Master File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Rev: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1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78113"/>
                  </a:ext>
                </a:extLst>
              </a:tr>
              <a:tr h="312397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Quality check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Verify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Task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: Registering A tool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Page: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1 </a:t>
                      </a:r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OF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4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4627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Operation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EHS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Issued by: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Jacob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 </a:t>
                      </a:r>
                      <a:r>
                        <a:rPr lang="en-US" sz="800" baseline="0" dirty="0" err="1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Willette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Approved by: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85736"/>
                  </a:ext>
                </a:extLst>
              </a:tr>
              <a:tr h="4432027">
                <a:tc gridSpan="2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In the QC Calibration Master File, select the sheet with the proper tool name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Click “Add Tool” and enter gauge number, brand, date issued, and optionally, the date it was calibrated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If the tool being entered was not owned by the plant, check the “Personal Tool” box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Click ok, and the tool will be added to the database but is NOT ready to be lent out.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(if the tool it already in the database, it cannot be added twice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7858"/>
                  </a:ext>
                </a:extLst>
              </a:tr>
              <a:tr h="570131">
                <a:tc gridSpan="2">
                  <a:txBody>
                    <a:bodyPr/>
                    <a:lstStyle/>
                    <a:p>
                      <a:endParaRPr lang="en-US" sz="10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Safety glasses and safety shoes required at this work station.</a:t>
                      </a:r>
                      <a:endParaRPr lang="en-US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/>
                        <a:t>Safety glasses and safety shoes required at this work station.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7157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34798" y="983512"/>
            <a:ext cx="212652" cy="202018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1818167" y="983511"/>
            <a:ext cx="191386" cy="19670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1265275"/>
            <a:ext cx="195820" cy="18607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3F5012F4-364C-4240-A100-3B0F29725D38}"/>
              </a:ext>
            </a:extLst>
          </p:cNvPr>
          <p:cNvSpPr/>
          <p:nvPr/>
        </p:nvSpPr>
        <p:spPr bwMode="gray">
          <a:xfrm>
            <a:off x="1818167" y="1259958"/>
            <a:ext cx="191386" cy="191386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1B8D22FA-5EF5-43D3-B330-BB7E698370BC}"/>
              </a:ext>
            </a:extLst>
          </p:cNvPr>
          <p:cNvSpPr/>
          <p:nvPr/>
        </p:nvSpPr>
        <p:spPr bwMode="gray">
          <a:xfrm>
            <a:off x="315676" y="6156247"/>
            <a:ext cx="286195" cy="286195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DB4B-897D-4DA9-B441-F1BDFF583A01}"/>
              </a:ext>
            </a:extLst>
          </p:cNvPr>
          <p:cNvSpPr txBox="1"/>
          <p:nvPr/>
        </p:nvSpPr>
        <p:spPr bwMode="gray">
          <a:xfrm>
            <a:off x="3583172" y="74427"/>
            <a:ext cx="1977656" cy="318977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300" dirty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Work Instructions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64709" y="1747065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64709" y="2594825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64709" y="3559153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64709" y="4647519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057" y="1605116"/>
            <a:ext cx="4646926" cy="562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5167229" y="1747065"/>
            <a:ext cx="1976582" cy="3495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11" y="2486403"/>
            <a:ext cx="5311943" cy="1236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Oval 16"/>
          <p:cNvSpPr/>
          <p:nvPr/>
        </p:nvSpPr>
        <p:spPr>
          <a:xfrm>
            <a:off x="6991927" y="2392864"/>
            <a:ext cx="684007" cy="3495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11" y="3979514"/>
            <a:ext cx="5435613" cy="2176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Oval 17"/>
          <p:cNvSpPr/>
          <p:nvPr/>
        </p:nvSpPr>
        <p:spPr>
          <a:xfrm>
            <a:off x="4114799" y="5233046"/>
            <a:ext cx="1574801" cy="4079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386945" y="5641008"/>
            <a:ext cx="684007" cy="3495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3345356" y="1613328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7604891" y="2701359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3542124" y="5162275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6973714" y="5174117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3672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CBAB806-AC1E-4AC7-ACB5-D8A1516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163195"/>
              </p:ext>
            </p:extLst>
          </p:nvPr>
        </p:nvGraphicFramePr>
        <p:xfrm>
          <a:off x="178315" y="393404"/>
          <a:ext cx="8787369" cy="6254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907">
                  <a:extLst>
                    <a:ext uri="{9D8B030D-6E8A-4147-A177-3AD203B41FA5}">
                      <a16:colId xmlns:a16="http://schemas.microsoft.com/office/drawing/2014/main" val="1318373704"/>
                    </a:ext>
                  </a:extLst>
                </a:gridCol>
                <a:gridCol w="235399">
                  <a:extLst>
                    <a:ext uri="{9D8B030D-6E8A-4147-A177-3AD203B41FA5}">
                      <a16:colId xmlns:a16="http://schemas.microsoft.com/office/drawing/2014/main" val="1728561900"/>
                    </a:ext>
                  </a:extLst>
                </a:gridCol>
                <a:gridCol w="1029875">
                  <a:extLst>
                    <a:ext uri="{9D8B030D-6E8A-4147-A177-3AD203B41FA5}">
                      <a16:colId xmlns:a16="http://schemas.microsoft.com/office/drawing/2014/main" val="710405719"/>
                    </a:ext>
                  </a:extLst>
                </a:gridCol>
                <a:gridCol w="297712">
                  <a:extLst>
                    <a:ext uri="{9D8B030D-6E8A-4147-A177-3AD203B41FA5}">
                      <a16:colId xmlns:a16="http://schemas.microsoft.com/office/drawing/2014/main" val="327637481"/>
                    </a:ext>
                  </a:extLst>
                </a:gridCol>
                <a:gridCol w="1227620">
                  <a:extLst>
                    <a:ext uri="{9D8B030D-6E8A-4147-A177-3AD203B41FA5}">
                      <a16:colId xmlns:a16="http://schemas.microsoft.com/office/drawing/2014/main" val="1380917452"/>
                    </a:ext>
                  </a:extLst>
                </a:gridCol>
                <a:gridCol w="2918483">
                  <a:extLst>
                    <a:ext uri="{9D8B030D-6E8A-4147-A177-3AD203B41FA5}">
                      <a16:colId xmlns:a16="http://schemas.microsoft.com/office/drawing/2014/main" val="862159587"/>
                    </a:ext>
                  </a:extLst>
                </a:gridCol>
                <a:gridCol w="1470812">
                  <a:extLst>
                    <a:ext uri="{9D8B030D-6E8A-4147-A177-3AD203B41FA5}">
                      <a16:colId xmlns:a16="http://schemas.microsoft.com/office/drawing/2014/main" val="406046741"/>
                    </a:ext>
                  </a:extLst>
                </a:gridCol>
                <a:gridCol w="1301561">
                  <a:extLst>
                    <a:ext uri="{9D8B030D-6E8A-4147-A177-3AD203B41FA5}">
                      <a16:colId xmlns:a16="http://schemas.microsoft.com/office/drawing/2014/main" val="264086638"/>
                    </a:ext>
                  </a:extLst>
                </a:gridCol>
              </a:tblGrid>
              <a:tr h="274369">
                <a:tc gridSpan="5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ABB Electrification Products Industrial Solutions, Auburn,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Type of instruction: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Calibration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166189"/>
                  </a:ext>
                </a:extLst>
              </a:tr>
              <a:tr h="257503">
                <a:tc gridSpan="5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Product Line: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Caliper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Rev: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1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78113"/>
                  </a:ext>
                </a:extLst>
              </a:tr>
              <a:tr h="312397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Quality check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Verify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Task: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Inspection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Page: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2 </a:t>
                      </a:r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OF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4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4627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Operation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EHS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Issued by: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Jacob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 </a:t>
                      </a:r>
                      <a:r>
                        <a:rPr lang="en-US" sz="800" baseline="0" dirty="0" err="1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Willette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Approved by: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85736"/>
                  </a:ext>
                </a:extLst>
              </a:tr>
              <a:tr h="4432027">
                <a:tc gridSpan="2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Visually</a:t>
                      </a: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 inspect the tool and look for any of the following: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Bent needles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Evidence of dropping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Evidence of modification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Missing pieces (fastening nobs or stoppers)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Dials which are shifted more than 90 degrees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400" baseline="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Wipe the calipers clean of any residue and zero them in the fully closed position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Open and close the tool five times to test if it returns to the same position and if it has a smooth travel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7858"/>
                  </a:ext>
                </a:extLst>
              </a:tr>
              <a:tr h="570131">
                <a:tc gridSpan="2">
                  <a:txBody>
                    <a:bodyPr/>
                    <a:lstStyle/>
                    <a:p>
                      <a:endParaRPr lang="en-US" sz="10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Safety glasses and safety shoes required at this work station.</a:t>
                      </a:r>
                      <a:endParaRPr lang="en-US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/>
                        <a:t>Safety glasses and safety shoes required at this work station.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7157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34798" y="983512"/>
            <a:ext cx="212652" cy="202018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1818167" y="983511"/>
            <a:ext cx="191386" cy="19670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1265275"/>
            <a:ext cx="195820" cy="18607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3F5012F4-364C-4240-A100-3B0F29725D38}"/>
              </a:ext>
            </a:extLst>
          </p:cNvPr>
          <p:cNvSpPr/>
          <p:nvPr/>
        </p:nvSpPr>
        <p:spPr bwMode="gray">
          <a:xfrm>
            <a:off x="1818167" y="1259958"/>
            <a:ext cx="191386" cy="191386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1B8D22FA-5EF5-43D3-B330-BB7E698370BC}"/>
              </a:ext>
            </a:extLst>
          </p:cNvPr>
          <p:cNvSpPr/>
          <p:nvPr/>
        </p:nvSpPr>
        <p:spPr bwMode="gray">
          <a:xfrm>
            <a:off x="315676" y="6156247"/>
            <a:ext cx="286195" cy="286195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DB4B-897D-4DA9-B441-F1BDFF583A01}"/>
              </a:ext>
            </a:extLst>
          </p:cNvPr>
          <p:cNvSpPr txBox="1"/>
          <p:nvPr/>
        </p:nvSpPr>
        <p:spPr bwMode="gray">
          <a:xfrm>
            <a:off x="3583172" y="74427"/>
            <a:ext cx="1977656" cy="318977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300" dirty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Work Instructions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03227" y="1593381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14550" y="5254359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3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6256" y="4382488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t="30983" r="4009" b="25873"/>
          <a:stretch/>
        </p:blipFill>
        <p:spPr>
          <a:xfrm>
            <a:off x="3482108" y="1825391"/>
            <a:ext cx="5269469" cy="1878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83" y="4382488"/>
            <a:ext cx="2526032" cy="1894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06" y="4382488"/>
            <a:ext cx="2555808" cy="1916856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8249569" y="3181909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5339634" y="5824970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8119182" y="5740338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3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294888" y="2057401"/>
            <a:ext cx="368175" cy="6148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628053" y="1825391"/>
            <a:ext cx="368175" cy="6148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35989" y="2989880"/>
            <a:ext cx="368175" cy="6148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294888" y="2830825"/>
            <a:ext cx="368175" cy="3181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777635" y="1973785"/>
            <a:ext cx="368175" cy="3181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8265515" y="2122180"/>
            <a:ext cx="368175" cy="550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107668" y="2610871"/>
            <a:ext cx="368175" cy="338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CBAB806-AC1E-4AC7-ACB5-D8A1516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048027"/>
              </p:ext>
            </p:extLst>
          </p:nvPr>
        </p:nvGraphicFramePr>
        <p:xfrm>
          <a:off x="178315" y="393404"/>
          <a:ext cx="8787369" cy="61142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907">
                  <a:extLst>
                    <a:ext uri="{9D8B030D-6E8A-4147-A177-3AD203B41FA5}">
                      <a16:colId xmlns:a16="http://schemas.microsoft.com/office/drawing/2014/main" val="1318373704"/>
                    </a:ext>
                  </a:extLst>
                </a:gridCol>
                <a:gridCol w="235399">
                  <a:extLst>
                    <a:ext uri="{9D8B030D-6E8A-4147-A177-3AD203B41FA5}">
                      <a16:colId xmlns:a16="http://schemas.microsoft.com/office/drawing/2014/main" val="1728561900"/>
                    </a:ext>
                  </a:extLst>
                </a:gridCol>
                <a:gridCol w="1029875">
                  <a:extLst>
                    <a:ext uri="{9D8B030D-6E8A-4147-A177-3AD203B41FA5}">
                      <a16:colId xmlns:a16="http://schemas.microsoft.com/office/drawing/2014/main" val="710405719"/>
                    </a:ext>
                  </a:extLst>
                </a:gridCol>
                <a:gridCol w="297712">
                  <a:extLst>
                    <a:ext uri="{9D8B030D-6E8A-4147-A177-3AD203B41FA5}">
                      <a16:colId xmlns:a16="http://schemas.microsoft.com/office/drawing/2014/main" val="327637481"/>
                    </a:ext>
                  </a:extLst>
                </a:gridCol>
                <a:gridCol w="1227620">
                  <a:extLst>
                    <a:ext uri="{9D8B030D-6E8A-4147-A177-3AD203B41FA5}">
                      <a16:colId xmlns:a16="http://schemas.microsoft.com/office/drawing/2014/main" val="1380917452"/>
                    </a:ext>
                  </a:extLst>
                </a:gridCol>
                <a:gridCol w="2918483">
                  <a:extLst>
                    <a:ext uri="{9D8B030D-6E8A-4147-A177-3AD203B41FA5}">
                      <a16:colId xmlns:a16="http://schemas.microsoft.com/office/drawing/2014/main" val="862159587"/>
                    </a:ext>
                  </a:extLst>
                </a:gridCol>
                <a:gridCol w="1470812">
                  <a:extLst>
                    <a:ext uri="{9D8B030D-6E8A-4147-A177-3AD203B41FA5}">
                      <a16:colId xmlns:a16="http://schemas.microsoft.com/office/drawing/2014/main" val="406046741"/>
                    </a:ext>
                  </a:extLst>
                </a:gridCol>
                <a:gridCol w="1301561">
                  <a:extLst>
                    <a:ext uri="{9D8B030D-6E8A-4147-A177-3AD203B41FA5}">
                      <a16:colId xmlns:a16="http://schemas.microsoft.com/office/drawing/2014/main" val="264086638"/>
                    </a:ext>
                  </a:extLst>
                </a:gridCol>
              </a:tblGrid>
              <a:tr h="274369">
                <a:tc gridSpan="5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ABB Electrification Products Industrial Solutions, Auburn,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Type of instruction: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Calibration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166189"/>
                  </a:ext>
                </a:extLst>
              </a:tr>
              <a:tr h="257503">
                <a:tc gridSpan="5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Product Line: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Caliper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Rev: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1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78113"/>
                  </a:ext>
                </a:extLst>
              </a:tr>
              <a:tr h="312397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Quality check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Verify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Task: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Inspection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Page: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3 </a:t>
                      </a:r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OF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4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4627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Operation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EHS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Issued by: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Jacob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 </a:t>
                      </a:r>
                      <a:r>
                        <a:rPr lang="en-US" sz="800" baseline="0" dirty="0" err="1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Willette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Approved by: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85736"/>
                  </a:ext>
                </a:extLst>
              </a:tr>
              <a:tr h="4432027">
                <a:tc gridSpan="2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Do the following on the 1 inch, 2 inch, and maximum size gauge the calipers can handle: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Check the back of the caliper arm’s reading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Check the center of the caliper arm’s reading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Check the tip of the caliper arm’s reading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Check the inner caliper arm’s reading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If these readings are within 1 thousandth of an inch, the calipers are acceptable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7858"/>
                  </a:ext>
                </a:extLst>
              </a:tr>
              <a:tr h="570131">
                <a:tc gridSpan="2">
                  <a:txBody>
                    <a:bodyPr/>
                    <a:lstStyle/>
                    <a:p>
                      <a:endParaRPr lang="en-US" sz="10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Safety glasses and safety shoes required at this work station.</a:t>
                      </a:r>
                      <a:endParaRPr lang="en-US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/>
                        <a:t>Safety glasses and safety shoes required at this work station.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7157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34798" y="983512"/>
            <a:ext cx="212652" cy="202018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1818167" y="983511"/>
            <a:ext cx="191386" cy="19670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1265275"/>
            <a:ext cx="195820" cy="18607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3F5012F4-364C-4240-A100-3B0F29725D38}"/>
              </a:ext>
            </a:extLst>
          </p:cNvPr>
          <p:cNvSpPr/>
          <p:nvPr/>
        </p:nvSpPr>
        <p:spPr bwMode="gray">
          <a:xfrm>
            <a:off x="1818167" y="1259958"/>
            <a:ext cx="191386" cy="191386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1B8D22FA-5EF5-43D3-B330-BB7E698370BC}"/>
              </a:ext>
            </a:extLst>
          </p:cNvPr>
          <p:cNvSpPr/>
          <p:nvPr/>
        </p:nvSpPr>
        <p:spPr bwMode="gray">
          <a:xfrm>
            <a:off x="315676" y="6156247"/>
            <a:ext cx="286195" cy="286195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DB4B-897D-4DA9-B441-F1BDFF583A01}"/>
              </a:ext>
            </a:extLst>
          </p:cNvPr>
          <p:cNvSpPr txBox="1"/>
          <p:nvPr/>
        </p:nvSpPr>
        <p:spPr bwMode="gray">
          <a:xfrm>
            <a:off x="3583172" y="74427"/>
            <a:ext cx="1977656" cy="318977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300" dirty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Work Instructions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40224" y="2551999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5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63252" y="1679032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4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63252" y="3191860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6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44203" y="3795765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7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44203" y="4485539"/>
            <a:ext cx="488445" cy="464020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8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263252" y="5238595"/>
            <a:ext cx="443438" cy="45575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9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278" y="1978511"/>
            <a:ext cx="4846010" cy="3634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7887870" y="5028414"/>
            <a:ext cx="442388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4</a:t>
            </a:r>
            <a:endParaRPr lang="en-US" sz="1400" dirty="0">
              <a:solidFill>
                <a:schemeClr val="tx1"/>
              </a:solidFill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0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CBAB806-AC1E-4AC7-ACB5-D8A1516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40990"/>
              </p:ext>
            </p:extLst>
          </p:nvPr>
        </p:nvGraphicFramePr>
        <p:xfrm>
          <a:off x="178315" y="393404"/>
          <a:ext cx="8787369" cy="61142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907">
                  <a:extLst>
                    <a:ext uri="{9D8B030D-6E8A-4147-A177-3AD203B41FA5}">
                      <a16:colId xmlns:a16="http://schemas.microsoft.com/office/drawing/2014/main" val="1318373704"/>
                    </a:ext>
                  </a:extLst>
                </a:gridCol>
                <a:gridCol w="235399">
                  <a:extLst>
                    <a:ext uri="{9D8B030D-6E8A-4147-A177-3AD203B41FA5}">
                      <a16:colId xmlns:a16="http://schemas.microsoft.com/office/drawing/2014/main" val="1728561900"/>
                    </a:ext>
                  </a:extLst>
                </a:gridCol>
                <a:gridCol w="1029875">
                  <a:extLst>
                    <a:ext uri="{9D8B030D-6E8A-4147-A177-3AD203B41FA5}">
                      <a16:colId xmlns:a16="http://schemas.microsoft.com/office/drawing/2014/main" val="710405719"/>
                    </a:ext>
                  </a:extLst>
                </a:gridCol>
                <a:gridCol w="297712">
                  <a:extLst>
                    <a:ext uri="{9D8B030D-6E8A-4147-A177-3AD203B41FA5}">
                      <a16:colId xmlns:a16="http://schemas.microsoft.com/office/drawing/2014/main" val="327637481"/>
                    </a:ext>
                  </a:extLst>
                </a:gridCol>
                <a:gridCol w="1227620">
                  <a:extLst>
                    <a:ext uri="{9D8B030D-6E8A-4147-A177-3AD203B41FA5}">
                      <a16:colId xmlns:a16="http://schemas.microsoft.com/office/drawing/2014/main" val="1380917452"/>
                    </a:ext>
                  </a:extLst>
                </a:gridCol>
                <a:gridCol w="2918483">
                  <a:extLst>
                    <a:ext uri="{9D8B030D-6E8A-4147-A177-3AD203B41FA5}">
                      <a16:colId xmlns:a16="http://schemas.microsoft.com/office/drawing/2014/main" val="862159587"/>
                    </a:ext>
                  </a:extLst>
                </a:gridCol>
                <a:gridCol w="1470812">
                  <a:extLst>
                    <a:ext uri="{9D8B030D-6E8A-4147-A177-3AD203B41FA5}">
                      <a16:colId xmlns:a16="http://schemas.microsoft.com/office/drawing/2014/main" val="406046741"/>
                    </a:ext>
                  </a:extLst>
                </a:gridCol>
                <a:gridCol w="1301561">
                  <a:extLst>
                    <a:ext uri="{9D8B030D-6E8A-4147-A177-3AD203B41FA5}">
                      <a16:colId xmlns:a16="http://schemas.microsoft.com/office/drawing/2014/main" val="264086638"/>
                    </a:ext>
                  </a:extLst>
                </a:gridCol>
              </a:tblGrid>
              <a:tr h="274369">
                <a:tc gridSpan="5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ABB Electrification Products Industrial Solutions, Auburn,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Type of instruction: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Calibration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166189"/>
                  </a:ext>
                </a:extLst>
              </a:tr>
              <a:tr h="257503">
                <a:tc gridSpan="5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Product Line: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QC Calibration Master File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Rev: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1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78113"/>
                  </a:ext>
                </a:extLst>
              </a:tr>
              <a:tr h="312397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Quality check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Verify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Task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: Post Inspection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Page: 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4 </a:t>
                      </a:r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OF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4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4627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Operation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EHS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Issued by: </a:t>
                      </a:r>
                      <a:r>
                        <a:rPr lang="en-US" sz="80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Jacob</a:t>
                      </a:r>
                      <a:r>
                        <a:rPr lang="en-US" sz="8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 </a:t>
                      </a:r>
                      <a:r>
                        <a:rPr lang="en-US" sz="800" baseline="0" dirty="0" err="1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Willette</a:t>
                      </a:r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Approved by: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85736"/>
                  </a:ext>
                </a:extLst>
              </a:tr>
              <a:tr h="4432027">
                <a:tc gridSpan="2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For a passed tool: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Fill out and attach a calibration sticker on the back of the tool 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Check the tool out through the QC Calibration Master File if desired, or store for future use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For a failed tool:</a:t>
                      </a:r>
                    </a:p>
                    <a:p>
                      <a:pPr algn="l"/>
                      <a:endParaRPr lang="en-US" sz="1400" baseline="0" dirty="0" smtClean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  <a:p>
                      <a:pPr algn="l"/>
                      <a:r>
                        <a:rPr lang="en-US" sz="1400" baseline="0" dirty="0" smtClean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Retire the tool through the QC Calibration Master File, recover it’s useful parts, and scrap what is left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endParaRPr lang="en-US" sz="8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7858"/>
                  </a:ext>
                </a:extLst>
              </a:tr>
              <a:tr h="570131">
                <a:tc gridSpan="2">
                  <a:txBody>
                    <a:bodyPr/>
                    <a:lstStyle/>
                    <a:p>
                      <a:endParaRPr lang="en-US" sz="1000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dirty="0">
                          <a:latin typeface="ABBvoice" panose="020D0603020503020204" pitchFamily="34" charset="0"/>
                          <a:ea typeface="ABBvoice" panose="020D0603020503020204" pitchFamily="34" charset="0"/>
                          <a:cs typeface="ABBvoice" panose="020D0603020503020204" pitchFamily="34" charset="0"/>
                        </a:rPr>
                        <a:t>Safety glasses and safety shoes required at this work station.</a:t>
                      </a:r>
                      <a:endParaRPr lang="en-US" dirty="0">
                        <a:latin typeface="ABBvoice" panose="020D0603020503020204" pitchFamily="34" charset="0"/>
                        <a:ea typeface="ABBvoice" panose="020D0603020503020204" pitchFamily="34" charset="0"/>
                        <a:cs typeface="ABBvoice" panose="020D06030205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/>
                        <a:t>Safety glasses and safety shoes required at this work station.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7157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34798" y="983512"/>
            <a:ext cx="212652" cy="202018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1818167" y="983511"/>
            <a:ext cx="191386" cy="19670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1265275"/>
            <a:ext cx="195820" cy="18607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3F5012F4-364C-4240-A100-3B0F29725D38}"/>
              </a:ext>
            </a:extLst>
          </p:cNvPr>
          <p:cNvSpPr/>
          <p:nvPr/>
        </p:nvSpPr>
        <p:spPr bwMode="gray">
          <a:xfrm>
            <a:off x="1818167" y="1259958"/>
            <a:ext cx="191386" cy="191386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1B8D22FA-5EF5-43D3-B330-BB7E698370BC}"/>
              </a:ext>
            </a:extLst>
          </p:cNvPr>
          <p:cNvSpPr/>
          <p:nvPr/>
        </p:nvSpPr>
        <p:spPr bwMode="gray">
          <a:xfrm>
            <a:off x="315676" y="6156247"/>
            <a:ext cx="286195" cy="286195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DB4B-897D-4DA9-B441-F1BDFF583A01}"/>
              </a:ext>
            </a:extLst>
          </p:cNvPr>
          <p:cNvSpPr txBox="1"/>
          <p:nvPr/>
        </p:nvSpPr>
        <p:spPr bwMode="gray">
          <a:xfrm>
            <a:off x="3583172" y="74427"/>
            <a:ext cx="1977656" cy="318977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300" dirty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Work Instructions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198295" y="2323216"/>
            <a:ext cx="568071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1A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01520" y="3156533"/>
            <a:ext cx="564846" cy="51853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4673389"/>
            <a:ext cx="554144" cy="498975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3" t="16134" r="10783" b="422"/>
          <a:stretch/>
        </p:blipFill>
        <p:spPr>
          <a:xfrm>
            <a:off x="3435927" y="1597891"/>
            <a:ext cx="3814619" cy="1958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4" t="15523" r="11747" b="440"/>
          <a:stretch/>
        </p:blipFill>
        <p:spPr>
          <a:xfrm>
            <a:off x="3401345" y="3739816"/>
            <a:ext cx="3883782" cy="2041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5" t="25764" r="14660" b="25577"/>
          <a:stretch/>
        </p:blipFill>
        <p:spPr>
          <a:xfrm>
            <a:off x="7326460" y="3004937"/>
            <a:ext cx="1597891" cy="1469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Oval 14"/>
          <p:cNvSpPr/>
          <p:nvPr/>
        </p:nvSpPr>
        <p:spPr>
          <a:xfrm>
            <a:off x="7424328" y="3104017"/>
            <a:ext cx="980366" cy="6930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3452510" y="5172364"/>
            <a:ext cx="554144" cy="498975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1B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3437587" y="3013288"/>
            <a:ext cx="564846" cy="51853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2A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7378238" y="3931439"/>
            <a:ext cx="568071" cy="420361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9714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CBAB806-AC1E-4AC7-ACB5-D8A1516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569683"/>
              </p:ext>
            </p:extLst>
          </p:nvPr>
        </p:nvGraphicFramePr>
        <p:xfrm>
          <a:off x="178315" y="393404"/>
          <a:ext cx="8787369" cy="6075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907">
                  <a:extLst>
                    <a:ext uri="{9D8B030D-6E8A-4147-A177-3AD203B41FA5}">
                      <a16:colId xmlns:a16="http://schemas.microsoft.com/office/drawing/2014/main" val="1318373704"/>
                    </a:ext>
                  </a:extLst>
                </a:gridCol>
                <a:gridCol w="235399">
                  <a:extLst>
                    <a:ext uri="{9D8B030D-6E8A-4147-A177-3AD203B41FA5}">
                      <a16:colId xmlns:a16="http://schemas.microsoft.com/office/drawing/2014/main" val="1728561900"/>
                    </a:ext>
                  </a:extLst>
                </a:gridCol>
                <a:gridCol w="1029875">
                  <a:extLst>
                    <a:ext uri="{9D8B030D-6E8A-4147-A177-3AD203B41FA5}">
                      <a16:colId xmlns:a16="http://schemas.microsoft.com/office/drawing/2014/main" val="710405719"/>
                    </a:ext>
                  </a:extLst>
                </a:gridCol>
                <a:gridCol w="297712">
                  <a:extLst>
                    <a:ext uri="{9D8B030D-6E8A-4147-A177-3AD203B41FA5}">
                      <a16:colId xmlns:a16="http://schemas.microsoft.com/office/drawing/2014/main" val="327637481"/>
                    </a:ext>
                  </a:extLst>
                </a:gridCol>
                <a:gridCol w="1227620">
                  <a:extLst>
                    <a:ext uri="{9D8B030D-6E8A-4147-A177-3AD203B41FA5}">
                      <a16:colId xmlns:a16="http://schemas.microsoft.com/office/drawing/2014/main" val="1380917452"/>
                    </a:ext>
                  </a:extLst>
                </a:gridCol>
                <a:gridCol w="2918483">
                  <a:extLst>
                    <a:ext uri="{9D8B030D-6E8A-4147-A177-3AD203B41FA5}">
                      <a16:colId xmlns:a16="http://schemas.microsoft.com/office/drawing/2014/main" val="862159587"/>
                    </a:ext>
                  </a:extLst>
                </a:gridCol>
                <a:gridCol w="1470812">
                  <a:extLst>
                    <a:ext uri="{9D8B030D-6E8A-4147-A177-3AD203B41FA5}">
                      <a16:colId xmlns:a16="http://schemas.microsoft.com/office/drawing/2014/main" val="406046741"/>
                    </a:ext>
                  </a:extLst>
                </a:gridCol>
                <a:gridCol w="1301561">
                  <a:extLst>
                    <a:ext uri="{9D8B030D-6E8A-4147-A177-3AD203B41FA5}">
                      <a16:colId xmlns:a16="http://schemas.microsoft.com/office/drawing/2014/main" val="264086638"/>
                    </a:ext>
                  </a:extLst>
                </a:gridCol>
              </a:tblGrid>
              <a:tr h="288984">
                <a:tc gridSpan="5">
                  <a:txBody>
                    <a:bodyPr/>
                    <a:lstStyle/>
                    <a:p>
                      <a:r>
                        <a:rPr lang="en-US" sz="800" dirty="0"/>
                        <a:t>ABB Electrification Products Industrial Solutions, Auburn,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Type of instruction: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166189"/>
                  </a:ext>
                </a:extLst>
              </a:tr>
              <a:tr h="271221">
                <a:tc gridSpan="5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Product Line: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Rev:  </a:t>
                      </a:r>
                      <a:r>
                        <a:rPr lang="en-US" sz="800" dirty="0" smtClean="0"/>
                        <a:t>1</a:t>
                      </a:r>
                      <a:endParaRPr lang="en-US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78113"/>
                  </a:ext>
                </a:extLst>
              </a:tr>
              <a:tr h="271222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Quality check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/>
                        <a:t>Verify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Task: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Page:  _ OF _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4627"/>
                  </a:ext>
                </a:extLst>
              </a:tr>
              <a:tr h="271221"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Operation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/>
                        <a:t>EHS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Issued by: </a:t>
                      </a:r>
                      <a:r>
                        <a:rPr lang="en-US" sz="800" dirty="0" smtClean="0"/>
                        <a:t>Jacob</a:t>
                      </a:r>
                      <a:r>
                        <a:rPr lang="en-US" sz="800" baseline="0" dirty="0" smtClean="0"/>
                        <a:t> </a:t>
                      </a:r>
                      <a:r>
                        <a:rPr lang="en-US" sz="800" baseline="0" dirty="0" err="1" smtClean="0"/>
                        <a:t>Willette</a:t>
                      </a:r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/>
                        <a:t>Approved by: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85736"/>
                  </a:ext>
                </a:extLst>
              </a:tr>
              <a:tr h="4372485">
                <a:tc gridSpan="2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endParaRPr lang="en-US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7858"/>
                  </a:ext>
                </a:extLst>
              </a:tr>
              <a:tr h="600502">
                <a:tc gridSpan="2"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/>
                        <a:t>Safety glasses and safety shoes required at this work station.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dirty="0"/>
                        <a:t>Safety glasses and safety shoes required at this work station.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7157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C7962B2-92A7-4147-B5A3-4DE3A2F66505}"/>
              </a:ext>
            </a:extLst>
          </p:cNvPr>
          <p:cNvSpPr/>
          <p:nvPr/>
        </p:nvSpPr>
        <p:spPr bwMode="gray">
          <a:xfrm>
            <a:off x="234798" y="983512"/>
            <a:ext cx="212652" cy="202018"/>
          </a:xfrm>
          <a:prstGeom prst="triangle">
            <a:avLst/>
          </a:prstGeom>
          <a:solidFill>
            <a:srgbClr val="00F2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1176-EEC7-4B0D-A1A0-0A304D93D17E}"/>
              </a:ext>
            </a:extLst>
          </p:cNvPr>
          <p:cNvSpPr/>
          <p:nvPr/>
        </p:nvSpPr>
        <p:spPr bwMode="gray">
          <a:xfrm>
            <a:off x="1818167" y="983511"/>
            <a:ext cx="191386" cy="19670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6D555F-10EC-42C0-8790-ADC789E7062D}"/>
              </a:ext>
            </a:extLst>
          </p:cNvPr>
          <p:cNvSpPr/>
          <p:nvPr/>
        </p:nvSpPr>
        <p:spPr bwMode="gray">
          <a:xfrm>
            <a:off x="229480" y="1265275"/>
            <a:ext cx="195820" cy="186070"/>
          </a:xfrm>
          <a:prstGeom prst="ellipse">
            <a:avLst/>
          </a:prstGeom>
          <a:solidFill>
            <a:srgbClr val="C1E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3F5012F4-364C-4240-A100-3B0F29725D38}"/>
              </a:ext>
            </a:extLst>
          </p:cNvPr>
          <p:cNvSpPr/>
          <p:nvPr/>
        </p:nvSpPr>
        <p:spPr bwMode="gray">
          <a:xfrm>
            <a:off x="1818167" y="1259958"/>
            <a:ext cx="191386" cy="191386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1B8D22FA-5EF5-43D3-B330-BB7E698370BC}"/>
              </a:ext>
            </a:extLst>
          </p:cNvPr>
          <p:cNvSpPr/>
          <p:nvPr/>
        </p:nvSpPr>
        <p:spPr bwMode="gray">
          <a:xfrm>
            <a:off x="315676" y="6013150"/>
            <a:ext cx="286195" cy="286195"/>
          </a:xfrm>
          <a:prstGeom prst="plus">
            <a:avLst>
              <a:gd name="adj" fmla="val 36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DB4B-897D-4DA9-B441-F1BDFF583A01}"/>
              </a:ext>
            </a:extLst>
          </p:cNvPr>
          <p:cNvSpPr txBox="1"/>
          <p:nvPr/>
        </p:nvSpPr>
        <p:spPr bwMode="gray">
          <a:xfrm>
            <a:off x="3583172" y="74427"/>
            <a:ext cx="1977656" cy="318977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300" dirty="0"/>
              <a:t>Work Instructions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FF6B1C-E9BA-4A44-A7F5-B5D049654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94386"/>
              </p:ext>
            </p:extLst>
          </p:nvPr>
        </p:nvGraphicFramePr>
        <p:xfrm>
          <a:off x="3425013" y="1625193"/>
          <a:ext cx="5407010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2353">
                  <a:extLst>
                    <a:ext uri="{9D8B030D-6E8A-4147-A177-3AD203B41FA5}">
                      <a16:colId xmlns:a16="http://schemas.microsoft.com/office/drawing/2014/main" val="4291280076"/>
                    </a:ext>
                  </a:extLst>
                </a:gridCol>
                <a:gridCol w="1131879">
                  <a:extLst>
                    <a:ext uri="{9D8B030D-6E8A-4147-A177-3AD203B41FA5}">
                      <a16:colId xmlns:a16="http://schemas.microsoft.com/office/drawing/2014/main" val="3676370041"/>
                    </a:ext>
                  </a:extLst>
                </a:gridCol>
                <a:gridCol w="3462778">
                  <a:extLst>
                    <a:ext uri="{9D8B030D-6E8A-4147-A177-3AD203B41FA5}">
                      <a16:colId xmlns:a16="http://schemas.microsoft.com/office/drawing/2014/main" val="3747650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Rev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97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38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26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10810</TotalTime>
  <Words>604</Words>
  <Application>Microsoft Office PowerPoint</Application>
  <PresentationFormat>Letter Paper (8.5x11 in)</PresentationFormat>
  <Paragraphs>140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ABBvoice</vt:lpstr>
      <vt:lpstr>ABBvoice Light</vt:lpstr>
      <vt:lpstr>ABBvoice Medium</vt:lpstr>
      <vt:lpstr>ABBvoiceOffice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Improvement</dc:title>
  <dc:creator>Mcintosh, Patrick (ABB, Non-GE)</dc:creator>
  <cp:lastModifiedBy>US-Auburn_SF_S067</cp:lastModifiedBy>
  <cp:revision>217</cp:revision>
  <cp:lastPrinted>2019-06-13T13:50:44Z</cp:lastPrinted>
  <dcterms:created xsi:type="dcterms:W3CDTF">2019-02-08T18:14:45Z</dcterms:created>
  <dcterms:modified xsi:type="dcterms:W3CDTF">2021-03-01T14:56:44Z</dcterms:modified>
</cp:coreProperties>
</file>